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4"/>
  </p:notesMasterIdLst>
  <p:handoutMasterIdLst>
    <p:handoutMasterId r:id="rId35"/>
  </p:handoutMasterIdLst>
  <p:sldIdLst>
    <p:sldId id="1173" r:id="rId2"/>
    <p:sldId id="408" r:id="rId3"/>
    <p:sldId id="778" r:id="rId4"/>
    <p:sldId id="779" r:id="rId5"/>
    <p:sldId id="780" r:id="rId6"/>
    <p:sldId id="781" r:id="rId7"/>
    <p:sldId id="782" r:id="rId8"/>
    <p:sldId id="783" r:id="rId9"/>
    <p:sldId id="784" r:id="rId10"/>
    <p:sldId id="785" r:id="rId11"/>
    <p:sldId id="786" r:id="rId12"/>
    <p:sldId id="787" r:id="rId13"/>
    <p:sldId id="788" r:id="rId14"/>
    <p:sldId id="789" r:id="rId15"/>
    <p:sldId id="790" r:id="rId16"/>
    <p:sldId id="791" r:id="rId17"/>
    <p:sldId id="792" r:id="rId18"/>
    <p:sldId id="793" r:id="rId19"/>
    <p:sldId id="794" r:id="rId20"/>
    <p:sldId id="801" r:id="rId21"/>
    <p:sldId id="802" r:id="rId22"/>
    <p:sldId id="803" r:id="rId23"/>
    <p:sldId id="804" r:id="rId24"/>
    <p:sldId id="805" r:id="rId25"/>
    <p:sldId id="1205" r:id="rId26"/>
    <p:sldId id="1206" r:id="rId27"/>
    <p:sldId id="806" r:id="rId28"/>
    <p:sldId id="807" r:id="rId29"/>
    <p:sldId id="808" r:id="rId30"/>
    <p:sldId id="809" r:id="rId31"/>
    <p:sldId id="810" r:id="rId32"/>
    <p:sldId id="1207" r:id="rId33"/>
  </p:sldIdLst>
  <p:sldSz cx="10655300" cy="7578725"/>
  <p:notesSz cx="6858000" cy="9144000"/>
  <p:defaultTextStyle>
    <a:defPPr>
      <a:defRPr lang="pt-BR"/>
    </a:defPPr>
    <a:lvl1pPr marL="0" algn="l" defTabSz="1041867" rtl="0" eaLnBrk="1" latinLnBrk="0" hangingPunct="1">
      <a:defRPr sz="2051" kern="1200">
        <a:solidFill>
          <a:schemeClr val="tx1"/>
        </a:solidFill>
        <a:latin typeface="+mn-lt"/>
        <a:ea typeface="+mn-ea"/>
        <a:cs typeface="+mn-cs"/>
      </a:defRPr>
    </a:lvl1pPr>
    <a:lvl2pPr marL="520934" algn="l" defTabSz="1041867" rtl="0" eaLnBrk="1" latinLnBrk="0" hangingPunct="1">
      <a:defRPr sz="2051" kern="1200">
        <a:solidFill>
          <a:schemeClr val="tx1"/>
        </a:solidFill>
        <a:latin typeface="+mn-lt"/>
        <a:ea typeface="+mn-ea"/>
        <a:cs typeface="+mn-cs"/>
      </a:defRPr>
    </a:lvl2pPr>
    <a:lvl3pPr marL="1041867" algn="l" defTabSz="1041867" rtl="0" eaLnBrk="1" latinLnBrk="0" hangingPunct="1">
      <a:defRPr sz="2051" kern="1200">
        <a:solidFill>
          <a:schemeClr val="tx1"/>
        </a:solidFill>
        <a:latin typeface="+mn-lt"/>
        <a:ea typeface="+mn-ea"/>
        <a:cs typeface="+mn-cs"/>
      </a:defRPr>
    </a:lvl3pPr>
    <a:lvl4pPr marL="1562801" algn="l" defTabSz="1041867" rtl="0" eaLnBrk="1" latinLnBrk="0" hangingPunct="1">
      <a:defRPr sz="2051" kern="1200">
        <a:solidFill>
          <a:schemeClr val="tx1"/>
        </a:solidFill>
        <a:latin typeface="+mn-lt"/>
        <a:ea typeface="+mn-ea"/>
        <a:cs typeface="+mn-cs"/>
      </a:defRPr>
    </a:lvl4pPr>
    <a:lvl5pPr marL="2083735" algn="l" defTabSz="1041867" rtl="0" eaLnBrk="1" latinLnBrk="0" hangingPunct="1">
      <a:defRPr sz="2051" kern="1200">
        <a:solidFill>
          <a:schemeClr val="tx1"/>
        </a:solidFill>
        <a:latin typeface="+mn-lt"/>
        <a:ea typeface="+mn-ea"/>
        <a:cs typeface="+mn-cs"/>
      </a:defRPr>
    </a:lvl5pPr>
    <a:lvl6pPr marL="2604668" algn="l" defTabSz="1041867" rtl="0" eaLnBrk="1" latinLnBrk="0" hangingPunct="1">
      <a:defRPr sz="2051" kern="1200">
        <a:solidFill>
          <a:schemeClr val="tx1"/>
        </a:solidFill>
        <a:latin typeface="+mn-lt"/>
        <a:ea typeface="+mn-ea"/>
        <a:cs typeface="+mn-cs"/>
      </a:defRPr>
    </a:lvl6pPr>
    <a:lvl7pPr marL="3125602" algn="l" defTabSz="1041867" rtl="0" eaLnBrk="1" latinLnBrk="0" hangingPunct="1">
      <a:defRPr sz="2051" kern="1200">
        <a:solidFill>
          <a:schemeClr val="tx1"/>
        </a:solidFill>
        <a:latin typeface="+mn-lt"/>
        <a:ea typeface="+mn-ea"/>
        <a:cs typeface="+mn-cs"/>
      </a:defRPr>
    </a:lvl7pPr>
    <a:lvl8pPr marL="3646536" algn="l" defTabSz="1041867" rtl="0" eaLnBrk="1" latinLnBrk="0" hangingPunct="1">
      <a:defRPr sz="2051" kern="1200">
        <a:solidFill>
          <a:schemeClr val="tx1"/>
        </a:solidFill>
        <a:latin typeface="+mn-lt"/>
        <a:ea typeface="+mn-ea"/>
        <a:cs typeface="+mn-cs"/>
      </a:defRPr>
    </a:lvl8pPr>
    <a:lvl9pPr marL="4167469" algn="l" defTabSz="1041867" rtl="0" eaLnBrk="1" latinLnBrk="0" hangingPunct="1">
      <a:defRPr sz="2051"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7">
          <p15:clr>
            <a:srgbClr val="A4A3A4"/>
          </p15:clr>
        </p15:guide>
        <p15:guide id="2" pos="3356">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962"/>
    <p:restoredTop sz="94886"/>
  </p:normalViewPr>
  <p:slideViewPr>
    <p:cSldViewPr snapToGrid="0" snapToObjects="1">
      <p:cViewPr varScale="1">
        <p:scale>
          <a:sx n="67" d="100"/>
          <a:sy n="67" d="100"/>
        </p:scale>
        <p:origin x="-804" y="-96"/>
      </p:cViewPr>
      <p:guideLst>
        <p:guide orient="horz" pos="2387"/>
        <p:guide pos="335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0954"/>
    </p:cViewPr>
  </p:sorterViewPr>
  <p:notesViewPr>
    <p:cSldViewPr snapToGrid="0" snapToObjects="1">
      <p:cViewPr varScale="1">
        <p:scale>
          <a:sx n="68" d="100"/>
          <a:sy n="68"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ECE2BE-4C3E-8049-B223-DB8981F91CCA}" type="datetimeFigureOut">
              <a:rPr lang="pt-BR" smtClean="0"/>
              <a:t>31/03/2018</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B62483-F391-9A48-9D09-17F853C82CF3}" type="slidenum">
              <a:rPr lang="pt-BR" smtClean="0"/>
              <a:t>‹nº›</a:t>
            </a:fld>
            <a:endParaRPr lang="pt-BR"/>
          </a:p>
        </p:txBody>
      </p:sp>
    </p:spTree>
    <p:extLst>
      <p:ext uri="{BB962C8B-B14F-4D97-AF65-F5344CB8AC3E}">
        <p14:creationId xmlns:p14="http://schemas.microsoft.com/office/powerpoint/2010/main" val="108798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02BD3-C439-C64A-BDAF-972191EA9764}" type="datetimeFigureOut">
              <a:rPr lang="pt-BR" smtClean="0"/>
              <a:t>31/03/2018</a:t>
            </a:fld>
            <a:endParaRPr lang="pt-BR"/>
          </a:p>
        </p:txBody>
      </p:sp>
      <p:sp>
        <p:nvSpPr>
          <p:cNvPr id="4" name="Espaço Reservado para Imagem de Slide 3"/>
          <p:cNvSpPr>
            <a:spLocks noGrp="1" noRot="1" noChangeAspect="1"/>
          </p:cNvSpPr>
          <p:nvPr>
            <p:ph type="sldImg" idx="2"/>
          </p:nvPr>
        </p:nvSpPr>
        <p:spPr>
          <a:xfrm>
            <a:off x="1258888" y="1143000"/>
            <a:ext cx="4340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8B5A7-4E2A-5340-B13C-D8D69991FDE8}" type="slidenum">
              <a:rPr lang="pt-BR" smtClean="0"/>
              <a:t>‹nº›</a:t>
            </a:fld>
            <a:endParaRPr lang="pt-BR"/>
          </a:p>
        </p:txBody>
      </p:sp>
    </p:spTree>
    <p:extLst>
      <p:ext uri="{BB962C8B-B14F-4D97-AF65-F5344CB8AC3E}">
        <p14:creationId xmlns:p14="http://schemas.microsoft.com/office/powerpoint/2010/main" val="46646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0C8B5A7-4E2A-5340-B13C-D8D69991FDE8}" type="slidenum">
              <a:rPr lang="pt-BR" smtClean="0"/>
              <a:t>1</a:t>
            </a:fld>
            <a:endParaRPr lang="pt-BR"/>
          </a:p>
        </p:txBody>
      </p:sp>
    </p:spTree>
    <p:extLst>
      <p:ext uri="{BB962C8B-B14F-4D97-AF65-F5344CB8AC3E}">
        <p14:creationId xmlns:p14="http://schemas.microsoft.com/office/powerpoint/2010/main" val="199926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0C8B5A7-4E2A-5340-B13C-D8D69991FDE8}" type="slidenum">
              <a:rPr lang="pt-BR" smtClean="0"/>
              <a:t>3</a:t>
            </a:fld>
            <a:endParaRPr lang="pt-BR"/>
          </a:p>
        </p:txBody>
      </p:sp>
    </p:spTree>
    <p:extLst>
      <p:ext uri="{BB962C8B-B14F-4D97-AF65-F5344CB8AC3E}">
        <p14:creationId xmlns:p14="http://schemas.microsoft.com/office/powerpoint/2010/main" val="126809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0C8B5A7-4E2A-5340-B13C-D8D69991FDE8}" type="slidenum">
              <a:rPr lang="pt-BR" smtClean="0"/>
              <a:t>6</a:t>
            </a:fld>
            <a:endParaRPr lang="pt-BR"/>
          </a:p>
        </p:txBody>
      </p:sp>
    </p:spTree>
    <p:extLst>
      <p:ext uri="{BB962C8B-B14F-4D97-AF65-F5344CB8AC3E}">
        <p14:creationId xmlns:p14="http://schemas.microsoft.com/office/powerpoint/2010/main" val="288672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0C8B5A7-4E2A-5340-B13C-D8D69991FDE8}" type="slidenum">
              <a:rPr lang="pt-BR" smtClean="0"/>
              <a:t>7</a:t>
            </a:fld>
            <a:endParaRPr lang="pt-BR"/>
          </a:p>
        </p:txBody>
      </p:sp>
    </p:spTree>
    <p:extLst>
      <p:ext uri="{BB962C8B-B14F-4D97-AF65-F5344CB8AC3E}">
        <p14:creationId xmlns:p14="http://schemas.microsoft.com/office/powerpoint/2010/main" val="311976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0C8B5A7-4E2A-5340-B13C-D8D69991FDE8}" type="slidenum">
              <a:rPr lang="pt-BR" smtClean="0"/>
              <a:t>8</a:t>
            </a:fld>
            <a:endParaRPr lang="pt-BR"/>
          </a:p>
        </p:txBody>
      </p:sp>
    </p:spTree>
    <p:extLst>
      <p:ext uri="{BB962C8B-B14F-4D97-AF65-F5344CB8AC3E}">
        <p14:creationId xmlns:p14="http://schemas.microsoft.com/office/powerpoint/2010/main" val="343318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0C8B5A7-4E2A-5340-B13C-D8D69991FDE8}" type="slidenum">
              <a:rPr lang="pt-BR" smtClean="0"/>
              <a:t>9</a:t>
            </a:fld>
            <a:endParaRPr lang="pt-BR"/>
          </a:p>
        </p:txBody>
      </p:sp>
    </p:spTree>
    <p:extLst>
      <p:ext uri="{BB962C8B-B14F-4D97-AF65-F5344CB8AC3E}">
        <p14:creationId xmlns:p14="http://schemas.microsoft.com/office/powerpoint/2010/main" val="81807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99148" y="1240315"/>
            <a:ext cx="9057005" cy="2638519"/>
          </a:xfrm>
        </p:spPr>
        <p:txBody>
          <a:bodyPr anchor="b"/>
          <a:lstStyle>
            <a:lvl1pPr algn="ctr">
              <a:defRPr sz="6631"/>
            </a:lvl1pPr>
          </a:lstStyle>
          <a:p>
            <a:r>
              <a:rPr lang="pt-BR" smtClean="0"/>
              <a:t>Clique para editar estilo do título mestre</a:t>
            </a:r>
            <a:endParaRPr lang="en-US" dirty="0"/>
          </a:p>
        </p:txBody>
      </p:sp>
      <p:sp>
        <p:nvSpPr>
          <p:cNvPr id="3" name="Subtitle 2"/>
          <p:cNvSpPr>
            <a:spLocks noGrp="1"/>
          </p:cNvSpPr>
          <p:nvPr>
            <p:ph type="subTitle" idx="1"/>
          </p:nvPr>
        </p:nvSpPr>
        <p:spPr>
          <a:xfrm>
            <a:off x="1331913" y="3980586"/>
            <a:ext cx="7991475" cy="1829770"/>
          </a:xfrm>
        </p:spPr>
        <p:txBody>
          <a:bodyPr/>
          <a:lstStyle>
            <a:lvl1pPr marL="0" indent="0" algn="ctr">
              <a:buNone/>
              <a:defRPr sz="2652"/>
            </a:lvl1pPr>
            <a:lvl2pPr marL="505252" indent="0" algn="ctr">
              <a:buNone/>
              <a:defRPr sz="2210"/>
            </a:lvl2pPr>
            <a:lvl3pPr marL="1010503" indent="0" algn="ctr">
              <a:buNone/>
              <a:defRPr sz="1989"/>
            </a:lvl3pPr>
            <a:lvl4pPr marL="1515755" indent="0" algn="ctr">
              <a:buNone/>
              <a:defRPr sz="1768"/>
            </a:lvl4pPr>
            <a:lvl5pPr marL="2021007" indent="0" algn="ctr">
              <a:buNone/>
              <a:defRPr sz="1768"/>
            </a:lvl5pPr>
            <a:lvl6pPr marL="2526259" indent="0" algn="ctr">
              <a:buNone/>
              <a:defRPr sz="1768"/>
            </a:lvl6pPr>
            <a:lvl7pPr marL="3031510" indent="0" algn="ctr">
              <a:buNone/>
              <a:defRPr sz="1768"/>
            </a:lvl7pPr>
            <a:lvl8pPr marL="3536762" indent="0" algn="ctr">
              <a:buNone/>
              <a:defRPr sz="1768"/>
            </a:lvl8pPr>
            <a:lvl9pPr marL="4042014" indent="0" algn="ctr">
              <a:buNone/>
              <a:defRPr sz="1768"/>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F132ED9-5D19-754A-B652-AD078323D4EC}" type="datetimeFigureOut">
              <a:rPr lang="pt-BR" smtClean="0"/>
              <a:t>31/03/2018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11470704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F132ED9-5D19-754A-B652-AD078323D4EC}" type="datetimeFigureOut">
              <a:rPr lang="pt-BR" smtClean="0"/>
              <a:t>31/03/2018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44925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5200" y="403497"/>
            <a:ext cx="2297549" cy="6422619"/>
          </a:xfrm>
        </p:spPr>
        <p:txBody>
          <a:bodyPr vert="eaVert"/>
          <a:lstStyle/>
          <a:p>
            <a:r>
              <a:rPr lang="pt-BR" smtClean="0"/>
              <a:t>Clique para editar estilo do título mestre</a:t>
            </a:r>
            <a:endParaRPr lang="en-US" dirty="0"/>
          </a:p>
        </p:txBody>
      </p:sp>
      <p:sp>
        <p:nvSpPr>
          <p:cNvPr id="3" name="Vertical Text Placeholder 2"/>
          <p:cNvSpPr>
            <a:spLocks noGrp="1"/>
          </p:cNvSpPr>
          <p:nvPr>
            <p:ph type="body" orient="vert" idx="1"/>
          </p:nvPr>
        </p:nvSpPr>
        <p:spPr>
          <a:xfrm>
            <a:off x="732552" y="403497"/>
            <a:ext cx="6759456" cy="6422619"/>
          </a:xfrm>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F132ED9-5D19-754A-B652-AD078323D4EC}" type="datetimeFigureOut">
              <a:rPr lang="pt-BR" smtClean="0"/>
              <a:t>31/03/2018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4268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Content Placeholder 2"/>
          <p:cNvSpPr>
            <a:spLocks noGrp="1"/>
          </p:cNvSpPr>
          <p:nvPr>
            <p:ph idx="1"/>
          </p:nvPr>
        </p:nvSpPr>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F132ED9-5D19-754A-B652-AD078323D4EC}" type="datetimeFigureOut">
              <a:rPr lang="pt-BR" smtClean="0"/>
              <a:t>31/03/2018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85228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7003" y="1889420"/>
            <a:ext cx="9190196" cy="3152539"/>
          </a:xfrm>
        </p:spPr>
        <p:txBody>
          <a:bodyPr anchor="b"/>
          <a:lstStyle>
            <a:lvl1pPr>
              <a:defRPr sz="6631"/>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727003" y="5071783"/>
            <a:ext cx="9190196" cy="1657846"/>
          </a:xfrm>
        </p:spPr>
        <p:txBody>
          <a:bodyPr/>
          <a:lstStyle>
            <a:lvl1pPr marL="0" indent="0">
              <a:buNone/>
              <a:defRPr sz="2652">
                <a:solidFill>
                  <a:schemeClr val="tx1"/>
                </a:solidFill>
              </a:defRPr>
            </a:lvl1pPr>
            <a:lvl2pPr marL="505252" indent="0">
              <a:buNone/>
              <a:defRPr sz="2210">
                <a:solidFill>
                  <a:schemeClr val="tx1">
                    <a:tint val="75000"/>
                  </a:schemeClr>
                </a:solidFill>
              </a:defRPr>
            </a:lvl2pPr>
            <a:lvl3pPr marL="1010503" indent="0">
              <a:buNone/>
              <a:defRPr sz="1989">
                <a:solidFill>
                  <a:schemeClr val="tx1">
                    <a:tint val="75000"/>
                  </a:schemeClr>
                </a:solidFill>
              </a:defRPr>
            </a:lvl3pPr>
            <a:lvl4pPr marL="1515755" indent="0">
              <a:buNone/>
              <a:defRPr sz="1768">
                <a:solidFill>
                  <a:schemeClr val="tx1">
                    <a:tint val="75000"/>
                  </a:schemeClr>
                </a:solidFill>
              </a:defRPr>
            </a:lvl4pPr>
            <a:lvl5pPr marL="2021007" indent="0">
              <a:buNone/>
              <a:defRPr sz="1768">
                <a:solidFill>
                  <a:schemeClr val="tx1">
                    <a:tint val="75000"/>
                  </a:schemeClr>
                </a:solidFill>
              </a:defRPr>
            </a:lvl5pPr>
            <a:lvl6pPr marL="2526259" indent="0">
              <a:buNone/>
              <a:defRPr sz="1768">
                <a:solidFill>
                  <a:schemeClr val="tx1">
                    <a:tint val="75000"/>
                  </a:schemeClr>
                </a:solidFill>
              </a:defRPr>
            </a:lvl6pPr>
            <a:lvl7pPr marL="3031510" indent="0">
              <a:buNone/>
              <a:defRPr sz="1768">
                <a:solidFill>
                  <a:schemeClr val="tx1">
                    <a:tint val="75000"/>
                  </a:schemeClr>
                </a:solidFill>
              </a:defRPr>
            </a:lvl7pPr>
            <a:lvl8pPr marL="3536762" indent="0">
              <a:buNone/>
              <a:defRPr sz="1768">
                <a:solidFill>
                  <a:schemeClr val="tx1">
                    <a:tint val="75000"/>
                  </a:schemeClr>
                </a:solidFill>
              </a:defRPr>
            </a:lvl8pPr>
            <a:lvl9pPr marL="4042014" indent="0">
              <a:buNone/>
              <a:defRPr sz="1768">
                <a:solidFill>
                  <a:schemeClr val="tx1">
                    <a:tint val="75000"/>
                  </a:schemeClr>
                </a:solidFill>
              </a:defRPr>
            </a:lvl9pPr>
          </a:lstStyle>
          <a:p>
            <a:pPr lvl="0"/>
            <a:r>
              <a:rPr lang="pt-BR" smtClean="0"/>
              <a:t>Clique para editar os estilos de texto mestres</a:t>
            </a:r>
          </a:p>
        </p:txBody>
      </p:sp>
      <p:sp>
        <p:nvSpPr>
          <p:cNvPr id="4" name="Date Placeholder 3"/>
          <p:cNvSpPr>
            <a:spLocks noGrp="1"/>
          </p:cNvSpPr>
          <p:nvPr>
            <p:ph type="dt" sz="half" idx="10"/>
          </p:nvPr>
        </p:nvSpPr>
        <p:spPr/>
        <p:txBody>
          <a:bodyPr/>
          <a:lstStyle/>
          <a:p>
            <a:fld id="{5F132ED9-5D19-754A-B652-AD078323D4EC}" type="datetimeFigureOut">
              <a:rPr lang="pt-BR" smtClean="0"/>
              <a:t>31/03/2018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66837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852" y="7067548"/>
            <a:ext cx="4680412" cy="342902"/>
          </a:xfrm>
        </p:spPr>
        <p:txBody>
          <a:bodyPr/>
          <a:lstStyle>
            <a:lvl1pPr>
              <a:defRPr sz="1200">
                <a:solidFill>
                  <a:schemeClr val="bg1"/>
                </a:solidFill>
              </a:defRPr>
            </a:lvl1pPr>
          </a:lstStyle>
          <a:p>
            <a:r>
              <a:rPr lang="en-US" dirty="0" smtClean="0"/>
              <a:t>HISTÓRIA DA ARTE</a:t>
            </a:r>
            <a:endParaRPr lang="en-US" dirty="0"/>
          </a:p>
        </p:txBody>
      </p:sp>
      <p:sp>
        <p:nvSpPr>
          <p:cNvPr id="3" name="Content Placeholder 2"/>
          <p:cNvSpPr>
            <a:spLocks noGrp="1"/>
          </p:cNvSpPr>
          <p:nvPr>
            <p:ph sz="half" idx="1"/>
          </p:nvPr>
        </p:nvSpPr>
        <p:spPr>
          <a:xfrm>
            <a:off x="323851" y="384110"/>
            <a:ext cx="4680412" cy="6442007"/>
          </a:xfrm>
        </p:spPr>
        <p:txBody>
          <a:bodyPr>
            <a:normAutofit/>
          </a:bodyPr>
          <a:lstStyle>
            <a:lvl1pPr>
              <a:defRPr sz="3200">
                <a:solidFill>
                  <a:schemeClr val="bg1"/>
                </a:solidFill>
                <a:latin typeface="Arial" charset="0"/>
                <a:ea typeface="Arial" charset="0"/>
                <a:cs typeface="Arial" charset="0"/>
              </a:defRPr>
            </a:lvl1pPr>
          </a:lstStyle>
          <a:p>
            <a:pPr marL="252626" marR="0" lvl="0" indent="-252626" algn="l" defTabSz="1010503" rtl="0" eaLnBrk="1" fontAlgn="auto" latinLnBrk="0" hangingPunct="1">
              <a:lnSpc>
                <a:spcPct val="90000"/>
              </a:lnSpc>
              <a:spcBef>
                <a:spcPts val="1105"/>
              </a:spcBef>
              <a:spcAft>
                <a:spcPts val="0"/>
              </a:spcAft>
              <a:buClrTx/>
              <a:buSzTx/>
              <a:buFont typeface="Arial" panose="020B0604020202020204" pitchFamily="34" charset="0"/>
              <a:buNone/>
              <a:tabLst/>
              <a:defRPr/>
            </a:pPr>
            <a:endParaRPr lang="en-US" dirty="0"/>
          </a:p>
        </p:txBody>
      </p:sp>
      <p:sp>
        <p:nvSpPr>
          <p:cNvPr id="4" name="Content Placeholder 3"/>
          <p:cNvSpPr>
            <a:spLocks noGrp="1"/>
          </p:cNvSpPr>
          <p:nvPr>
            <p:ph sz="half" idx="2"/>
          </p:nvPr>
        </p:nvSpPr>
        <p:spPr>
          <a:xfrm>
            <a:off x="5613400" y="384110"/>
            <a:ext cx="4730750" cy="6407015"/>
          </a:xfrm>
        </p:spPr>
        <p:txBody>
          <a:bodyPr>
            <a:normAutofit/>
          </a:bodyPr>
          <a:lstStyle>
            <a:lvl1pPr>
              <a:defRPr sz="3200">
                <a:solidFill>
                  <a:schemeClr val="bg1"/>
                </a:solidFill>
                <a:latin typeface="Arial" charset="0"/>
                <a:ea typeface="Arial" charset="0"/>
                <a:cs typeface="Arial" charset="0"/>
              </a:defRPr>
            </a:lvl1pPr>
          </a:lstStyle>
          <a:p>
            <a:pPr marL="252626" marR="0" lvl="0" indent="-252626" algn="l" defTabSz="1010503" rtl="0" eaLnBrk="1" fontAlgn="auto" latinLnBrk="0" hangingPunct="1">
              <a:lnSpc>
                <a:spcPct val="90000"/>
              </a:lnSpc>
              <a:spcBef>
                <a:spcPts val="1105"/>
              </a:spcBef>
              <a:spcAft>
                <a:spcPts val="0"/>
              </a:spcAft>
              <a:buClrTx/>
              <a:buSzTx/>
              <a:buFont typeface="Arial" panose="020B0604020202020204" pitchFamily="34" charset="0"/>
              <a:buNone/>
              <a:tabLst/>
              <a:defRPr/>
            </a:pPr>
            <a:endParaRPr lang="en-US" dirty="0"/>
          </a:p>
        </p:txBody>
      </p:sp>
      <p:sp>
        <p:nvSpPr>
          <p:cNvPr id="8" name="Title 1"/>
          <p:cNvSpPr txBox="1">
            <a:spLocks/>
          </p:cNvSpPr>
          <p:nvPr userDrawn="1"/>
        </p:nvSpPr>
        <p:spPr>
          <a:xfrm>
            <a:off x="5613400" y="7067548"/>
            <a:ext cx="4730750" cy="342902"/>
          </a:xfrm>
          <a:prstGeom prst="rect">
            <a:avLst/>
          </a:prstGeom>
        </p:spPr>
        <p:txBody>
          <a:bodyPr vert="horz" lIns="91440" tIns="45720" rIns="91440" bIns="45720" rtlCol="0" anchor="ctr">
            <a:normAutofit/>
          </a:bodyPr>
          <a:lstStyle>
            <a:lvl1pPr algn="l" defTabSz="1010503" rtl="0" eaLnBrk="1" latinLnBrk="0" hangingPunct="1">
              <a:lnSpc>
                <a:spcPct val="90000"/>
              </a:lnSpc>
              <a:spcBef>
                <a:spcPct val="0"/>
              </a:spcBef>
              <a:buNone/>
              <a:defRPr sz="1200" kern="1200">
                <a:solidFill>
                  <a:schemeClr val="tx1"/>
                </a:solidFill>
                <a:latin typeface="+mj-lt"/>
                <a:ea typeface="+mj-ea"/>
                <a:cs typeface="+mj-cs"/>
              </a:defRPr>
            </a:lvl1pPr>
          </a:lstStyle>
          <a:p>
            <a:endParaRPr lang="en-US" dirty="0"/>
          </a:p>
        </p:txBody>
      </p:sp>
      <p:sp>
        <p:nvSpPr>
          <p:cNvPr id="6" name="Title 1"/>
          <p:cNvSpPr txBox="1">
            <a:spLocks/>
          </p:cNvSpPr>
          <p:nvPr userDrawn="1"/>
        </p:nvSpPr>
        <p:spPr>
          <a:xfrm>
            <a:off x="5613400" y="7067549"/>
            <a:ext cx="4937205" cy="342901"/>
          </a:xfrm>
          <a:prstGeom prst="rect">
            <a:avLst/>
          </a:prstGeom>
        </p:spPr>
        <p:txBody>
          <a:bodyPr vert="horz" lIns="91440" tIns="45720" rIns="91440" bIns="45720" rtlCol="0" anchor="ctr">
            <a:normAutofit/>
          </a:bodyPr>
          <a:lstStyle>
            <a:lvl1pPr algn="l" defTabSz="1010503" rtl="0" eaLnBrk="1" latinLnBrk="0" hangingPunct="1">
              <a:lnSpc>
                <a:spcPct val="90000"/>
              </a:lnSpc>
              <a:spcBef>
                <a:spcPct val="0"/>
              </a:spcBef>
              <a:buNone/>
              <a:defRPr sz="1200" kern="1200">
                <a:solidFill>
                  <a:schemeClr val="bg1"/>
                </a:solidFill>
                <a:latin typeface="+mj-lt"/>
                <a:ea typeface="+mj-ea"/>
                <a:cs typeface="+mj-cs"/>
              </a:defRPr>
            </a:lvl1pPr>
          </a:lstStyle>
          <a:p>
            <a:r>
              <a:rPr lang="en-US" dirty="0" smtClean="0"/>
              <a:t>CAMARGO,</a:t>
            </a:r>
            <a:r>
              <a:rPr lang="en-US" baseline="0" dirty="0" smtClean="0"/>
              <a:t> Isaac A. Prof. Dr. </a:t>
            </a:r>
            <a:r>
              <a:rPr lang="en-US" baseline="0" dirty="0" err="1" smtClean="0"/>
              <a:t>Curso</a:t>
            </a:r>
            <a:r>
              <a:rPr lang="en-US" baseline="0" dirty="0" smtClean="0"/>
              <a:t> de </a:t>
            </a:r>
            <a:r>
              <a:rPr lang="en-US" baseline="0" dirty="0" err="1" smtClean="0"/>
              <a:t>Artes</a:t>
            </a:r>
            <a:r>
              <a:rPr lang="en-US" baseline="0" dirty="0" smtClean="0"/>
              <a:t> </a:t>
            </a:r>
            <a:r>
              <a:rPr lang="en-US" baseline="0" dirty="0" err="1" smtClean="0"/>
              <a:t>Visuais</a:t>
            </a:r>
            <a:r>
              <a:rPr lang="en-US" baseline="0" dirty="0" smtClean="0"/>
              <a:t> - UFMS</a:t>
            </a:r>
            <a:endParaRPr lang="en-US" dirty="0"/>
          </a:p>
        </p:txBody>
      </p:sp>
    </p:spTree>
    <p:extLst>
      <p:ext uri="{BB962C8B-B14F-4D97-AF65-F5344CB8AC3E}">
        <p14:creationId xmlns:p14="http://schemas.microsoft.com/office/powerpoint/2010/main" val="1997654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3940" y="403499"/>
            <a:ext cx="9190196" cy="1464870"/>
          </a:xfrm>
        </p:spPr>
        <p:txBody>
          <a:bodyPr/>
          <a:lstStyle/>
          <a:p>
            <a:r>
              <a:rPr lang="pt-BR" smtClean="0"/>
              <a:t>Clique para editar estilo do título mestre</a:t>
            </a:r>
            <a:endParaRPr lang="en-US" dirty="0"/>
          </a:p>
        </p:txBody>
      </p:sp>
      <p:sp>
        <p:nvSpPr>
          <p:cNvPr id="3" name="Text Placeholder 2"/>
          <p:cNvSpPr>
            <a:spLocks noGrp="1"/>
          </p:cNvSpPr>
          <p:nvPr>
            <p:ph type="body" idx="1"/>
          </p:nvPr>
        </p:nvSpPr>
        <p:spPr>
          <a:xfrm>
            <a:off x="733941" y="1857841"/>
            <a:ext cx="4507691" cy="910499"/>
          </a:xfrm>
        </p:spPr>
        <p:txBody>
          <a:bodyPr anchor="b"/>
          <a:lstStyle>
            <a:lvl1pPr marL="0" indent="0">
              <a:buNone/>
              <a:defRPr sz="2652" b="1"/>
            </a:lvl1pPr>
            <a:lvl2pPr marL="505252" indent="0">
              <a:buNone/>
              <a:defRPr sz="2210" b="1"/>
            </a:lvl2pPr>
            <a:lvl3pPr marL="1010503" indent="0">
              <a:buNone/>
              <a:defRPr sz="1989" b="1"/>
            </a:lvl3pPr>
            <a:lvl4pPr marL="1515755" indent="0">
              <a:buNone/>
              <a:defRPr sz="1768" b="1"/>
            </a:lvl4pPr>
            <a:lvl5pPr marL="2021007" indent="0">
              <a:buNone/>
              <a:defRPr sz="1768" b="1"/>
            </a:lvl5pPr>
            <a:lvl6pPr marL="2526259" indent="0">
              <a:buNone/>
              <a:defRPr sz="1768" b="1"/>
            </a:lvl6pPr>
            <a:lvl7pPr marL="3031510" indent="0">
              <a:buNone/>
              <a:defRPr sz="1768" b="1"/>
            </a:lvl7pPr>
            <a:lvl8pPr marL="3536762" indent="0">
              <a:buNone/>
              <a:defRPr sz="1768" b="1"/>
            </a:lvl8pPr>
            <a:lvl9pPr marL="4042014" indent="0">
              <a:buNone/>
              <a:defRPr sz="1768" b="1"/>
            </a:lvl9pPr>
          </a:lstStyle>
          <a:p>
            <a:pPr lvl="0"/>
            <a:r>
              <a:rPr lang="pt-BR" smtClean="0"/>
              <a:t>Clique para editar os estilos de texto mestres</a:t>
            </a:r>
          </a:p>
        </p:txBody>
      </p:sp>
      <p:sp>
        <p:nvSpPr>
          <p:cNvPr id="4" name="Content Placeholder 3"/>
          <p:cNvSpPr>
            <a:spLocks noGrp="1"/>
          </p:cNvSpPr>
          <p:nvPr>
            <p:ph sz="half" idx="2"/>
          </p:nvPr>
        </p:nvSpPr>
        <p:spPr>
          <a:xfrm>
            <a:off x="733941" y="2768340"/>
            <a:ext cx="4507691" cy="4071811"/>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394246" y="1857841"/>
            <a:ext cx="4529890" cy="910499"/>
          </a:xfrm>
        </p:spPr>
        <p:txBody>
          <a:bodyPr anchor="b"/>
          <a:lstStyle>
            <a:lvl1pPr marL="0" indent="0">
              <a:buNone/>
              <a:defRPr sz="2652" b="1"/>
            </a:lvl1pPr>
            <a:lvl2pPr marL="505252" indent="0">
              <a:buNone/>
              <a:defRPr sz="2210" b="1"/>
            </a:lvl2pPr>
            <a:lvl3pPr marL="1010503" indent="0">
              <a:buNone/>
              <a:defRPr sz="1989" b="1"/>
            </a:lvl3pPr>
            <a:lvl4pPr marL="1515755" indent="0">
              <a:buNone/>
              <a:defRPr sz="1768" b="1"/>
            </a:lvl4pPr>
            <a:lvl5pPr marL="2021007" indent="0">
              <a:buNone/>
              <a:defRPr sz="1768" b="1"/>
            </a:lvl5pPr>
            <a:lvl6pPr marL="2526259" indent="0">
              <a:buNone/>
              <a:defRPr sz="1768" b="1"/>
            </a:lvl6pPr>
            <a:lvl7pPr marL="3031510" indent="0">
              <a:buNone/>
              <a:defRPr sz="1768" b="1"/>
            </a:lvl7pPr>
            <a:lvl8pPr marL="3536762" indent="0">
              <a:buNone/>
              <a:defRPr sz="1768" b="1"/>
            </a:lvl8pPr>
            <a:lvl9pPr marL="4042014" indent="0">
              <a:buNone/>
              <a:defRPr sz="1768" b="1"/>
            </a:lvl9pPr>
          </a:lstStyle>
          <a:p>
            <a:pPr lvl="0"/>
            <a:r>
              <a:rPr lang="pt-BR" smtClean="0"/>
              <a:t>Clique para editar os estilos de texto mestres</a:t>
            </a:r>
          </a:p>
        </p:txBody>
      </p:sp>
      <p:sp>
        <p:nvSpPr>
          <p:cNvPr id="6" name="Content Placeholder 5"/>
          <p:cNvSpPr>
            <a:spLocks noGrp="1"/>
          </p:cNvSpPr>
          <p:nvPr>
            <p:ph sz="quarter" idx="4"/>
          </p:nvPr>
        </p:nvSpPr>
        <p:spPr>
          <a:xfrm>
            <a:off x="5394246" y="2768340"/>
            <a:ext cx="4529890" cy="4071811"/>
          </a:xfrm>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F132ED9-5D19-754A-B652-AD078323D4EC}" type="datetimeFigureOut">
              <a:rPr lang="pt-BR" smtClean="0"/>
              <a:t>31/03/2018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8233233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Date Placeholder 2"/>
          <p:cNvSpPr>
            <a:spLocks noGrp="1"/>
          </p:cNvSpPr>
          <p:nvPr>
            <p:ph type="dt" sz="half" idx="10"/>
          </p:nvPr>
        </p:nvSpPr>
        <p:spPr/>
        <p:txBody>
          <a:bodyPr/>
          <a:lstStyle/>
          <a:p>
            <a:fld id="{5F132ED9-5D19-754A-B652-AD078323D4EC}" type="datetimeFigureOut">
              <a:rPr lang="pt-BR" smtClean="0"/>
              <a:t>31/03/2018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135842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32ED9-5D19-754A-B652-AD078323D4EC}" type="datetimeFigureOut">
              <a:rPr lang="pt-BR" smtClean="0"/>
              <a:t>31/03/2018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111059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3940" y="505248"/>
            <a:ext cx="3436612" cy="1768369"/>
          </a:xfrm>
        </p:spPr>
        <p:txBody>
          <a:bodyPr anchor="b"/>
          <a:lstStyle>
            <a:lvl1pPr>
              <a:defRPr sz="3536"/>
            </a:lvl1pPr>
          </a:lstStyle>
          <a:p>
            <a:r>
              <a:rPr lang="pt-BR" smtClean="0"/>
              <a:t>Clique para editar estilo do título mestre</a:t>
            </a:r>
            <a:endParaRPr lang="en-US" dirty="0"/>
          </a:p>
        </p:txBody>
      </p:sp>
      <p:sp>
        <p:nvSpPr>
          <p:cNvPr id="3" name="Content Placeholder 2"/>
          <p:cNvSpPr>
            <a:spLocks noGrp="1"/>
          </p:cNvSpPr>
          <p:nvPr>
            <p:ph idx="1"/>
          </p:nvPr>
        </p:nvSpPr>
        <p:spPr>
          <a:xfrm>
            <a:off x="4529890" y="1091198"/>
            <a:ext cx="5394246" cy="5385807"/>
          </a:xfrm>
        </p:spPr>
        <p:txBody>
          <a:bodyPr/>
          <a:lstStyle>
            <a:lvl1pPr>
              <a:defRPr sz="3536"/>
            </a:lvl1pPr>
            <a:lvl2pPr>
              <a:defRPr sz="3094"/>
            </a:lvl2pPr>
            <a:lvl3pPr>
              <a:defRPr sz="2652"/>
            </a:lvl3pPr>
            <a:lvl4pPr>
              <a:defRPr sz="2210"/>
            </a:lvl4pPr>
            <a:lvl5pPr>
              <a:defRPr sz="2210"/>
            </a:lvl5pPr>
            <a:lvl6pPr>
              <a:defRPr sz="2210"/>
            </a:lvl6pPr>
            <a:lvl7pPr>
              <a:defRPr sz="2210"/>
            </a:lvl7pPr>
            <a:lvl8pPr>
              <a:defRPr sz="2210"/>
            </a:lvl8pPr>
            <a:lvl9pPr>
              <a:defRPr sz="2210"/>
            </a:lvl9p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3940" y="2273617"/>
            <a:ext cx="3436612" cy="4212158"/>
          </a:xfrm>
        </p:spPr>
        <p:txBody>
          <a:bodyPr/>
          <a:lstStyle>
            <a:lvl1pPr marL="0" indent="0">
              <a:buNone/>
              <a:defRPr sz="1768"/>
            </a:lvl1pPr>
            <a:lvl2pPr marL="505252" indent="0">
              <a:buNone/>
              <a:defRPr sz="1547"/>
            </a:lvl2pPr>
            <a:lvl3pPr marL="1010503" indent="0">
              <a:buNone/>
              <a:defRPr sz="1326"/>
            </a:lvl3pPr>
            <a:lvl4pPr marL="1515755" indent="0">
              <a:buNone/>
              <a:defRPr sz="1105"/>
            </a:lvl4pPr>
            <a:lvl5pPr marL="2021007" indent="0">
              <a:buNone/>
              <a:defRPr sz="1105"/>
            </a:lvl5pPr>
            <a:lvl6pPr marL="2526259" indent="0">
              <a:buNone/>
              <a:defRPr sz="1105"/>
            </a:lvl6pPr>
            <a:lvl7pPr marL="3031510" indent="0">
              <a:buNone/>
              <a:defRPr sz="1105"/>
            </a:lvl7pPr>
            <a:lvl8pPr marL="3536762" indent="0">
              <a:buNone/>
              <a:defRPr sz="1105"/>
            </a:lvl8pPr>
            <a:lvl9pPr marL="4042014" indent="0">
              <a:buNone/>
              <a:defRPr sz="1105"/>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5F132ED9-5D19-754A-B652-AD078323D4EC}" type="datetimeFigureOut">
              <a:rPr lang="pt-BR" smtClean="0"/>
              <a:t>31/03/2018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193928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3940" y="505248"/>
            <a:ext cx="3436612" cy="1768369"/>
          </a:xfrm>
        </p:spPr>
        <p:txBody>
          <a:bodyPr anchor="b"/>
          <a:lstStyle>
            <a:lvl1pPr>
              <a:defRPr sz="3536"/>
            </a:lvl1pPr>
          </a:lstStyle>
          <a:p>
            <a:r>
              <a:rPr lang="pt-BR" smtClean="0"/>
              <a:t>Clique para editar estilo do título mestre</a:t>
            </a:r>
            <a:endParaRPr lang="en-US" dirty="0"/>
          </a:p>
        </p:txBody>
      </p:sp>
      <p:sp>
        <p:nvSpPr>
          <p:cNvPr id="3" name="Picture Placeholder 2"/>
          <p:cNvSpPr>
            <a:spLocks noGrp="1" noChangeAspect="1"/>
          </p:cNvSpPr>
          <p:nvPr>
            <p:ph type="pic" idx="1"/>
          </p:nvPr>
        </p:nvSpPr>
        <p:spPr>
          <a:xfrm>
            <a:off x="4529890" y="1091198"/>
            <a:ext cx="5394246" cy="5385807"/>
          </a:xfrm>
        </p:spPr>
        <p:txBody>
          <a:bodyPr anchor="t"/>
          <a:lstStyle>
            <a:lvl1pPr marL="0" indent="0">
              <a:buNone/>
              <a:defRPr sz="3536"/>
            </a:lvl1pPr>
            <a:lvl2pPr marL="505252" indent="0">
              <a:buNone/>
              <a:defRPr sz="3094"/>
            </a:lvl2pPr>
            <a:lvl3pPr marL="1010503" indent="0">
              <a:buNone/>
              <a:defRPr sz="2652"/>
            </a:lvl3pPr>
            <a:lvl4pPr marL="1515755" indent="0">
              <a:buNone/>
              <a:defRPr sz="2210"/>
            </a:lvl4pPr>
            <a:lvl5pPr marL="2021007" indent="0">
              <a:buNone/>
              <a:defRPr sz="2210"/>
            </a:lvl5pPr>
            <a:lvl6pPr marL="2526259" indent="0">
              <a:buNone/>
              <a:defRPr sz="2210"/>
            </a:lvl6pPr>
            <a:lvl7pPr marL="3031510" indent="0">
              <a:buNone/>
              <a:defRPr sz="2210"/>
            </a:lvl7pPr>
            <a:lvl8pPr marL="3536762" indent="0">
              <a:buNone/>
              <a:defRPr sz="2210"/>
            </a:lvl8pPr>
            <a:lvl9pPr marL="4042014" indent="0">
              <a:buNone/>
              <a:defRPr sz="2210"/>
            </a:lvl9pPr>
          </a:lstStyle>
          <a:p>
            <a:r>
              <a:rPr lang="pt-BR" smtClean="0"/>
              <a:t>Arraste a imagem para o espaço reservado ou clique no ícone para adicionar</a:t>
            </a:r>
            <a:endParaRPr lang="en-US" dirty="0"/>
          </a:p>
        </p:txBody>
      </p:sp>
      <p:sp>
        <p:nvSpPr>
          <p:cNvPr id="4" name="Text Placeholder 3"/>
          <p:cNvSpPr>
            <a:spLocks noGrp="1"/>
          </p:cNvSpPr>
          <p:nvPr>
            <p:ph type="body" sz="half" idx="2"/>
          </p:nvPr>
        </p:nvSpPr>
        <p:spPr>
          <a:xfrm>
            <a:off x="733940" y="2273617"/>
            <a:ext cx="3436612" cy="4212158"/>
          </a:xfrm>
        </p:spPr>
        <p:txBody>
          <a:bodyPr/>
          <a:lstStyle>
            <a:lvl1pPr marL="0" indent="0">
              <a:buNone/>
              <a:defRPr sz="1768"/>
            </a:lvl1pPr>
            <a:lvl2pPr marL="505252" indent="0">
              <a:buNone/>
              <a:defRPr sz="1547"/>
            </a:lvl2pPr>
            <a:lvl3pPr marL="1010503" indent="0">
              <a:buNone/>
              <a:defRPr sz="1326"/>
            </a:lvl3pPr>
            <a:lvl4pPr marL="1515755" indent="0">
              <a:buNone/>
              <a:defRPr sz="1105"/>
            </a:lvl4pPr>
            <a:lvl5pPr marL="2021007" indent="0">
              <a:buNone/>
              <a:defRPr sz="1105"/>
            </a:lvl5pPr>
            <a:lvl6pPr marL="2526259" indent="0">
              <a:buNone/>
              <a:defRPr sz="1105"/>
            </a:lvl6pPr>
            <a:lvl7pPr marL="3031510" indent="0">
              <a:buNone/>
              <a:defRPr sz="1105"/>
            </a:lvl7pPr>
            <a:lvl8pPr marL="3536762" indent="0">
              <a:buNone/>
              <a:defRPr sz="1105"/>
            </a:lvl8pPr>
            <a:lvl9pPr marL="4042014" indent="0">
              <a:buNone/>
              <a:defRPr sz="1105"/>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5F132ED9-5D19-754A-B652-AD078323D4EC}" type="datetimeFigureOut">
              <a:rPr lang="pt-BR" smtClean="0"/>
              <a:t>31/03/2018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38EC735-7A5A-E741-B7D6-50E57E1B3659}" type="slidenum">
              <a:rPr lang="pt-BR" smtClean="0"/>
              <a:t>‹nº›</a:t>
            </a:fld>
            <a:endParaRPr lang="pt-BR"/>
          </a:p>
        </p:txBody>
      </p:sp>
    </p:spTree>
    <p:extLst>
      <p:ext uri="{BB962C8B-B14F-4D97-AF65-F5344CB8AC3E}">
        <p14:creationId xmlns:p14="http://schemas.microsoft.com/office/powerpoint/2010/main" val="118499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552" y="403499"/>
            <a:ext cx="9190196" cy="1464870"/>
          </a:xfrm>
          <a:prstGeom prst="rect">
            <a:avLst/>
          </a:prstGeom>
        </p:spPr>
        <p:txBody>
          <a:bodyPr vert="horz" lIns="91440" tIns="45720" rIns="91440" bIns="45720" rtlCol="0" anchor="ctr">
            <a:normAutofit/>
          </a:bodyPr>
          <a:lstStyle/>
          <a:p>
            <a:r>
              <a:rPr lang="pt-BR" smtClean="0"/>
              <a:t>Clique para editar estilo do título mestre</a:t>
            </a:r>
            <a:endParaRPr lang="en-US" dirty="0"/>
          </a:p>
        </p:txBody>
      </p:sp>
      <p:sp>
        <p:nvSpPr>
          <p:cNvPr id="3" name="Text Placeholder 2"/>
          <p:cNvSpPr>
            <a:spLocks noGrp="1"/>
          </p:cNvSpPr>
          <p:nvPr>
            <p:ph type="body" idx="1"/>
          </p:nvPr>
        </p:nvSpPr>
        <p:spPr>
          <a:xfrm>
            <a:off x="732552" y="2017485"/>
            <a:ext cx="9190196" cy="4808631"/>
          </a:xfrm>
          <a:prstGeom prst="rect">
            <a:avLst/>
          </a:prstGeom>
        </p:spPr>
        <p:txBody>
          <a:bodyPr vert="horz" lIns="91440" tIns="45720" rIns="91440" bIns="45720" rtlCol="0">
            <a:normAutofit/>
          </a:bodyPr>
          <a:lstStyle/>
          <a:p>
            <a:pPr lvl="0"/>
            <a:r>
              <a:rPr lang="pt-BR" dirty="0" smtClean="0"/>
              <a:t>Clique para editar os estilos de texto mestres</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Date Placeholder 3"/>
          <p:cNvSpPr>
            <a:spLocks noGrp="1"/>
          </p:cNvSpPr>
          <p:nvPr>
            <p:ph type="dt" sz="half" idx="2"/>
          </p:nvPr>
        </p:nvSpPr>
        <p:spPr>
          <a:xfrm>
            <a:off x="732552" y="7024357"/>
            <a:ext cx="2397443" cy="403497"/>
          </a:xfrm>
          <a:prstGeom prst="rect">
            <a:avLst/>
          </a:prstGeom>
        </p:spPr>
        <p:txBody>
          <a:bodyPr vert="horz" lIns="91440" tIns="45720" rIns="91440" bIns="45720" rtlCol="0" anchor="ctr"/>
          <a:lstStyle>
            <a:lvl1pPr algn="l">
              <a:defRPr sz="1326">
                <a:solidFill>
                  <a:schemeClr val="tx1">
                    <a:tint val="75000"/>
                  </a:schemeClr>
                </a:solidFill>
              </a:defRPr>
            </a:lvl1pPr>
          </a:lstStyle>
          <a:p>
            <a:fld id="{5F132ED9-5D19-754A-B652-AD078323D4EC}" type="datetimeFigureOut">
              <a:rPr lang="pt-BR" smtClean="0"/>
              <a:t>31/03/2018</a:t>
            </a:fld>
            <a:endParaRPr lang="pt-BR"/>
          </a:p>
        </p:txBody>
      </p:sp>
      <p:sp>
        <p:nvSpPr>
          <p:cNvPr id="5" name="Footer Placeholder 4"/>
          <p:cNvSpPr>
            <a:spLocks noGrp="1"/>
          </p:cNvSpPr>
          <p:nvPr>
            <p:ph type="ftr" sz="quarter" idx="3"/>
          </p:nvPr>
        </p:nvSpPr>
        <p:spPr>
          <a:xfrm>
            <a:off x="3529568" y="7024357"/>
            <a:ext cx="3596164" cy="403497"/>
          </a:xfrm>
          <a:prstGeom prst="rect">
            <a:avLst/>
          </a:prstGeom>
        </p:spPr>
        <p:txBody>
          <a:bodyPr vert="horz" lIns="91440" tIns="45720" rIns="91440" bIns="45720" rtlCol="0" anchor="ctr"/>
          <a:lstStyle>
            <a:lvl1pPr algn="ctr">
              <a:defRPr sz="1326">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25305" y="7024357"/>
            <a:ext cx="2397443" cy="403497"/>
          </a:xfrm>
          <a:prstGeom prst="rect">
            <a:avLst/>
          </a:prstGeom>
        </p:spPr>
        <p:txBody>
          <a:bodyPr vert="horz" lIns="91440" tIns="45720" rIns="91440" bIns="45720" rtlCol="0" anchor="ctr"/>
          <a:lstStyle>
            <a:lvl1pPr algn="r">
              <a:defRPr sz="1326">
                <a:solidFill>
                  <a:schemeClr val="tx1">
                    <a:tint val="75000"/>
                  </a:schemeClr>
                </a:solidFill>
              </a:defRPr>
            </a:lvl1pPr>
          </a:lstStyle>
          <a:p>
            <a:fld id="{738EC735-7A5A-E741-B7D6-50E57E1B3659}" type="slidenum">
              <a:rPr lang="pt-BR" smtClean="0"/>
              <a:t>‹nº›</a:t>
            </a:fld>
            <a:endParaRPr lang="pt-BR"/>
          </a:p>
        </p:txBody>
      </p:sp>
    </p:spTree>
    <p:extLst>
      <p:ext uri="{BB962C8B-B14F-4D97-AF65-F5344CB8AC3E}">
        <p14:creationId xmlns:p14="http://schemas.microsoft.com/office/powerpoint/2010/main" val="478962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10503" rtl="0" eaLnBrk="1" latinLnBrk="0" hangingPunct="1">
        <a:lnSpc>
          <a:spcPct val="90000"/>
        </a:lnSpc>
        <a:spcBef>
          <a:spcPct val="0"/>
        </a:spcBef>
        <a:buNone/>
        <a:defRPr sz="4862" kern="1200">
          <a:solidFill>
            <a:schemeClr val="tx1"/>
          </a:solidFill>
          <a:latin typeface="+mj-lt"/>
          <a:ea typeface="+mj-ea"/>
          <a:cs typeface="+mj-cs"/>
        </a:defRPr>
      </a:lvl1pPr>
    </p:titleStyle>
    <p:bodyStyle>
      <a:lvl1pPr marL="252626" indent="-252626" algn="l" defTabSz="1010503" rtl="0" eaLnBrk="1" latinLnBrk="0" hangingPunct="1">
        <a:lnSpc>
          <a:spcPct val="90000"/>
        </a:lnSpc>
        <a:spcBef>
          <a:spcPts val="1105"/>
        </a:spcBef>
        <a:buFont typeface="Arial" panose="020B0604020202020204" pitchFamily="34" charset="0"/>
        <a:buChar char="•"/>
        <a:defRPr sz="3094" kern="1200">
          <a:solidFill>
            <a:schemeClr val="tx1"/>
          </a:solidFill>
          <a:latin typeface="+mn-lt"/>
          <a:ea typeface="+mn-ea"/>
          <a:cs typeface="+mn-cs"/>
        </a:defRPr>
      </a:lvl1pPr>
      <a:lvl2pPr marL="757878" indent="-252626" algn="l" defTabSz="1010503" rtl="0" eaLnBrk="1" latinLnBrk="0" hangingPunct="1">
        <a:lnSpc>
          <a:spcPct val="90000"/>
        </a:lnSpc>
        <a:spcBef>
          <a:spcPts val="553"/>
        </a:spcBef>
        <a:buFont typeface="Arial" panose="020B0604020202020204" pitchFamily="34" charset="0"/>
        <a:buChar char="•"/>
        <a:defRPr sz="2652" kern="1200">
          <a:solidFill>
            <a:schemeClr val="tx1"/>
          </a:solidFill>
          <a:latin typeface="+mn-lt"/>
          <a:ea typeface="+mn-ea"/>
          <a:cs typeface="+mn-cs"/>
        </a:defRPr>
      </a:lvl2pPr>
      <a:lvl3pPr marL="1263129" indent="-252626" algn="l" defTabSz="1010503" rtl="0" eaLnBrk="1" latinLnBrk="0" hangingPunct="1">
        <a:lnSpc>
          <a:spcPct val="90000"/>
        </a:lnSpc>
        <a:spcBef>
          <a:spcPts val="553"/>
        </a:spcBef>
        <a:buFont typeface="Arial" panose="020B0604020202020204" pitchFamily="34" charset="0"/>
        <a:buChar char="•"/>
        <a:defRPr sz="2210" kern="1200">
          <a:solidFill>
            <a:schemeClr val="tx1"/>
          </a:solidFill>
          <a:latin typeface="+mn-lt"/>
          <a:ea typeface="+mn-ea"/>
          <a:cs typeface="+mn-cs"/>
        </a:defRPr>
      </a:lvl3pPr>
      <a:lvl4pPr marL="1768381"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4pPr>
      <a:lvl5pPr marL="2273633"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5pPr>
      <a:lvl6pPr marL="2778884"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6pPr>
      <a:lvl7pPr marL="3284136"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7pPr>
      <a:lvl8pPr marL="3789388"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8pPr>
      <a:lvl9pPr marL="4294640"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9pPr>
    </p:bodyStyle>
    <p:otherStyle>
      <a:defPPr>
        <a:defRPr lang="en-US"/>
      </a:defPPr>
      <a:lvl1pPr marL="0" algn="l" defTabSz="1010503" rtl="0" eaLnBrk="1" latinLnBrk="0" hangingPunct="1">
        <a:defRPr sz="1989" kern="1200">
          <a:solidFill>
            <a:schemeClr val="tx1"/>
          </a:solidFill>
          <a:latin typeface="+mn-lt"/>
          <a:ea typeface="+mn-ea"/>
          <a:cs typeface="+mn-cs"/>
        </a:defRPr>
      </a:lvl1pPr>
      <a:lvl2pPr marL="505252" algn="l" defTabSz="1010503" rtl="0" eaLnBrk="1" latinLnBrk="0" hangingPunct="1">
        <a:defRPr sz="1989" kern="1200">
          <a:solidFill>
            <a:schemeClr val="tx1"/>
          </a:solidFill>
          <a:latin typeface="+mn-lt"/>
          <a:ea typeface="+mn-ea"/>
          <a:cs typeface="+mn-cs"/>
        </a:defRPr>
      </a:lvl2pPr>
      <a:lvl3pPr marL="1010503" algn="l" defTabSz="1010503" rtl="0" eaLnBrk="1" latinLnBrk="0" hangingPunct="1">
        <a:defRPr sz="1989" kern="1200">
          <a:solidFill>
            <a:schemeClr val="tx1"/>
          </a:solidFill>
          <a:latin typeface="+mn-lt"/>
          <a:ea typeface="+mn-ea"/>
          <a:cs typeface="+mn-cs"/>
        </a:defRPr>
      </a:lvl3pPr>
      <a:lvl4pPr marL="1515755" algn="l" defTabSz="1010503" rtl="0" eaLnBrk="1" latinLnBrk="0" hangingPunct="1">
        <a:defRPr sz="1989" kern="1200">
          <a:solidFill>
            <a:schemeClr val="tx1"/>
          </a:solidFill>
          <a:latin typeface="+mn-lt"/>
          <a:ea typeface="+mn-ea"/>
          <a:cs typeface="+mn-cs"/>
        </a:defRPr>
      </a:lvl4pPr>
      <a:lvl5pPr marL="2021007" algn="l" defTabSz="1010503" rtl="0" eaLnBrk="1" latinLnBrk="0" hangingPunct="1">
        <a:defRPr sz="1989" kern="1200">
          <a:solidFill>
            <a:schemeClr val="tx1"/>
          </a:solidFill>
          <a:latin typeface="+mn-lt"/>
          <a:ea typeface="+mn-ea"/>
          <a:cs typeface="+mn-cs"/>
        </a:defRPr>
      </a:lvl5pPr>
      <a:lvl6pPr marL="2526259" algn="l" defTabSz="1010503" rtl="0" eaLnBrk="1" latinLnBrk="0" hangingPunct="1">
        <a:defRPr sz="1989" kern="1200">
          <a:solidFill>
            <a:schemeClr val="tx1"/>
          </a:solidFill>
          <a:latin typeface="+mn-lt"/>
          <a:ea typeface="+mn-ea"/>
          <a:cs typeface="+mn-cs"/>
        </a:defRPr>
      </a:lvl6pPr>
      <a:lvl7pPr marL="3031510" algn="l" defTabSz="1010503" rtl="0" eaLnBrk="1" latinLnBrk="0" hangingPunct="1">
        <a:defRPr sz="1989" kern="1200">
          <a:solidFill>
            <a:schemeClr val="tx1"/>
          </a:solidFill>
          <a:latin typeface="+mn-lt"/>
          <a:ea typeface="+mn-ea"/>
          <a:cs typeface="+mn-cs"/>
        </a:defRPr>
      </a:lvl7pPr>
      <a:lvl8pPr marL="3536762" algn="l" defTabSz="1010503" rtl="0" eaLnBrk="1" latinLnBrk="0" hangingPunct="1">
        <a:defRPr sz="1989" kern="1200">
          <a:solidFill>
            <a:schemeClr val="tx1"/>
          </a:solidFill>
          <a:latin typeface="+mn-lt"/>
          <a:ea typeface="+mn-ea"/>
          <a:cs typeface="+mn-cs"/>
        </a:defRPr>
      </a:lvl8pPr>
      <a:lvl9pPr marL="4042014" algn="l" defTabSz="1010503" rtl="0" eaLnBrk="1" latinLnBrk="0" hangingPunct="1">
        <a:defRPr sz="19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Espaço Reservado para Conteúdo 5"/>
          <p:cNvSpPr>
            <a:spLocks noGrp="1"/>
          </p:cNvSpPr>
          <p:nvPr>
            <p:ph sz="half" idx="2"/>
          </p:nvPr>
        </p:nvSpPr>
        <p:spPr>
          <a:xfrm>
            <a:off x="5196114" y="384110"/>
            <a:ext cx="4923186" cy="6407015"/>
          </a:xfrm>
          <a:noFill/>
          <a:ln>
            <a:noFill/>
          </a:ln>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lang="pt-BR"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dirty="0"/>
          </a:p>
          <a:p>
            <a:pPr marL="0" marR="0" lvl="0" indent="0" defTabSz="914400" eaLnBrk="1" fontAlgn="auto" latinLnBrk="0" hangingPunct="1">
              <a:lnSpc>
                <a:spcPct val="100000"/>
              </a:lnSpc>
              <a:spcBef>
                <a:spcPts val="0"/>
              </a:spcBef>
              <a:spcAft>
                <a:spcPts val="0"/>
              </a:spcAft>
              <a:buClrTx/>
              <a:buSzTx/>
              <a:buFontTx/>
              <a:buNone/>
              <a:tabLst/>
              <a:defRPr/>
            </a:pPr>
            <a:endParaRPr lang="pt-BR"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dirty="0"/>
          </a:p>
          <a:p>
            <a:pPr marL="0" marR="0" lvl="0" indent="0" defTabSz="914400" eaLnBrk="1" fontAlgn="auto" latinLnBrk="0" hangingPunct="1">
              <a:lnSpc>
                <a:spcPct val="100000"/>
              </a:lnSpc>
              <a:spcBef>
                <a:spcPts val="0"/>
              </a:spcBef>
              <a:spcAft>
                <a:spcPts val="0"/>
              </a:spcAft>
              <a:buClrTx/>
              <a:buSzTx/>
              <a:buFontTx/>
              <a:buNone/>
              <a:tabLst/>
              <a:defRPr/>
            </a:pPr>
            <a:endParaRPr lang="pt-BR" dirty="0"/>
          </a:p>
          <a:p>
            <a:pPr marL="0" marR="0" lvl="0" indent="0" defTabSz="914400" eaLnBrk="1" fontAlgn="auto" latinLnBrk="0" hangingPunct="1">
              <a:lnSpc>
                <a:spcPct val="100000"/>
              </a:lnSpc>
              <a:spcBef>
                <a:spcPts val="0"/>
              </a:spcBef>
              <a:spcAft>
                <a:spcPts val="0"/>
              </a:spcAft>
              <a:buClrTx/>
              <a:buSzTx/>
              <a:buFontTx/>
              <a:buNone/>
              <a:tabLst/>
              <a:defRPr/>
            </a:pPr>
            <a:endParaRPr lang="pt-BR"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dirty="0"/>
          </a:p>
          <a:p>
            <a:pPr marL="0" marR="0" lvl="0" indent="0" algn="r" defTabSz="914400" eaLnBrk="1" fontAlgn="auto" latinLnBrk="0" hangingPunct="1">
              <a:lnSpc>
                <a:spcPct val="100000"/>
              </a:lnSpc>
              <a:spcBef>
                <a:spcPts val="0"/>
              </a:spcBef>
              <a:spcAft>
                <a:spcPts val="0"/>
              </a:spcAft>
              <a:buClrTx/>
              <a:buSzTx/>
              <a:buFontTx/>
              <a:buNone/>
              <a:tabLst/>
              <a:defRPr/>
            </a:pPr>
            <a:endParaRPr lang="pt-BR" sz="3500" b="1" dirty="0"/>
          </a:p>
          <a:p>
            <a:pPr marL="0" marR="0" lvl="0" indent="0" algn="r" defTabSz="914400" eaLnBrk="1" fontAlgn="auto" latinLnBrk="0" hangingPunct="1">
              <a:lnSpc>
                <a:spcPct val="100000"/>
              </a:lnSpc>
              <a:spcBef>
                <a:spcPts val="0"/>
              </a:spcBef>
              <a:spcAft>
                <a:spcPts val="0"/>
              </a:spcAft>
              <a:buClrTx/>
              <a:buSzTx/>
              <a:buFontTx/>
              <a:buNone/>
              <a:tabLst/>
              <a:defRPr/>
            </a:pPr>
            <a:r>
              <a:rPr lang="pt-BR" sz="3500" b="1" dirty="0" smtClean="0"/>
              <a:t>HIST</a:t>
            </a:r>
            <a:r>
              <a:rPr lang="en-US" sz="3500" b="1" dirty="0" smtClean="0"/>
              <a:t>ÓRIA DA ARTE I</a:t>
            </a:r>
          </a:p>
          <a:p>
            <a:pPr marL="0" marR="0" lvl="0" indent="0" algn="r" defTabSz="914400" eaLnBrk="1" fontAlgn="auto" latinLnBrk="0" hangingPunct="1">
              <a:lnSpc>
                <a:spcPct val="100000"/>
              </a:lnSpc>
              <a:spcBef>
                <a:spcPts val="0"/>
              </a:spcBef>
              <a:spcAft>
                <a:spcPts val="0"/>
              </a:spcAft>
              <a:buClrTx/>
              <a:buSzTx/>
              <a:buFontTx/>
              <a:buNone/>
              <a:tabLst/>
              <a:defRPr/>
            </a:pPr>
            <a:r>
              <a:rPr lang="en-US" sz="3500" b="1" i="1" dirty="0" smtClean="0"/>
              <a:t>Parte 3</a:t>
            </a:r>
            <a:r>
              <a:rPr lang="en-US" sz="4300" i="1" dirty="0" smtClean="0"/>
              <a:t>                            </a:t>
            </a:r>
            <a:endParaRPr lang="en-US" sz="6300" b="1" i="1" dirty="0" smtClean="0"/>
          </a:p>
          <a:p>
            <a:pPr marL="0" marR="0" lvl="0" indent="0" algn="r" defTabSz="914400" eaLnBrk="1" fontAlgn="auto" latinLnBrk="0" hangingPunct="1">
              <a:lnSpc>
                <a:spcPct val="100000"/>
              </a:lnSpc>
              <a:spcBef>
                <a:spcPts val="0"/>
              </a:spcBef>
              <a:spcAft>
                <a:spcPts val="0"/>
              </a:spcAft>
              <a:buClrTx/>
              <a:buSzTx/>
              <a:buFontTx/>
              <a:buNone/>
              <a:tabLst/>
              <a:defRPr/>
            </a:pPr>
            <a:endParaRPr lang="en-US" sz="6300" b="1" i="1" dirty="0"/>
          </a:p>
          <a:p>
            <a:pPr marL="0" marR="0" lvl="0" indent="0" algn="r" defTabSz="914400" eaLnBrk="1" fontAlgn="auto" latinLnBrk="0" hangingPunct="1">
              <a:lnSpc>
                <a:spcPct val="100000"/>
              </a:lnSpc>
              <a:spcBef>
                <a:spcPts val="0"/>
              </a:spcBef>
              <a:spcAft>
                <a:spcPts val="0"/>
              </a:spcAft>
              <a:buClrTx/>
              <a:buSzTx/>
              <a:buFontTx/>
              <a:buNone/>
              <a:tabLst/>
              <a:defRPr/>
            </a:pPr>
            <a:endParaRPr lang="en-US" sz="6300" b="1" i="1" dirty="0" smtClean="0"/>
          </a:p>
          <a:p>
            <a:pPr marL="0" marR="0" lvl="0" indent="0" algn="r" defTabSz="914400" eaLnBrk="1" fontAlgn="auto" latinLnBrk="0" hangingPunct="1">
              <a:lnSpc>
                <a:spcPct val="100000"/>
              </a:lnSpc>
              <a:spcBef>
                <a:spcPts val="0"/>
              </a:spcBef>
              <a:spcAft>
                <a:spcPts val="0"/>
              </a:spcAft>
              <a:buClrTx/>
              <a:buSzTx/>
              <a:buFontTx/>
              <a:buNone/>
              <a:tabLst/>
              <a:defRPr/>
            </a:pPr>
            <a:endParaRPr lang="en-US" sz="6300" b="1" i="1" dirty="0"/>
          </a:p>
        </p:txBody>
      </p:sp>
      <p:sp>
        <p:nvSpPr>
          <p:cNvPr id="8" name="CaixaDeTexto 7"/>
          <p:cNvSpPr txBox="1"/>
          <p:nvPr/>
        </p:nvSpPr>
        <p:spPr>
          <a:xfrm>
            <a:off x="323851" y="7100499"/>
            <a:ext cx="1349280" cy="276999"/>
          </a:xfrm>
          <a:prstGeom prst="rect">
            <a:avLst/>
          </a:prstGeom>
          <a:noFill/>
        </p:spPr>
        <p:txBody>
          <a:bodyPr wrap="none" rtlCol="0">
            <a:spAutoFit/>
          </a:bodyPr>
          <a:lstStyle/>
          <a:p>
            <a:r>
              <a:rPr lang="en-US" sz="1200" dirty="0" smtClean="0">
                <a:solidFill>
                  <a:schemeClr val="bg1"/>
                </a:solidFill>
              </a:rPr>
              <a:t>HISTÓRIA DA ARTE</a:t>
            </a:r>
            <a:endParaRPr lang="pt-BR" sz="1200" dirty="0"/>
          </a:p>
        </p:txBody>
      </p:sp>
      <p:sp>
        <p:nvSpPr>
          <p:cNvPr id="9" name="Espaço Reservado para Conteúdo 5"/>
          <p:cNvSpPr>
            <a:spLocks noGrp="1"/>
          </p:cNvSpPr>
          <p:nvPr>
            <p:ph sz="half" idx="1"/>
          </p:nvPr>
        </p:nvSpPr>
        <p:spPr>
          <a:xfrm>
            <a:off x="323851" y="384110"/>
            <a:ext cx="4680412" cy="6197665"/>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2800" dirty="0" smtClean="0">
                <a:solidFill>
                  <a:schemeClr val="bg1"/>
                </a:solidFill>
              </a:rPr>
              <a:t>ARTE  .  VISUAL  .  ENSINO</a:t>
            </a:r>
          </a:p>
          <a:p>
            <a:pPr marL="0" marR="0" lvl="0" indent="0" defTabSz="914400" eaLnBrk="1" fontAlgn="auto" latinLnBrk="0" hangingPunct="1">
              <a:lnSpc>
                <a:spcPct val="100000"/>
              </a:lnSpc>
              <a:spcBef>
                <a:spcPts val="0"/>
              </a:spcBef>
              <a:spcAft>
                <a:spcPts val="0"/>
              </a:spcAft>
              <a:buClrTx/>
              <a:buSzTx/>
              <a:buFontTx/>
              <a:buNone/>
              <a:tabLst/>
              <a:defRPr/>
            </a:pPr>
            <a:r>
              <a:rPr lang="pt-BR" sz="2200" b="1" i="1" dirty="0" smtClean="0"/>
              <a:t>A</a:t>
            </a:r>
            <a:r>
              <a:rPr lang="pt-BR" sz="2200" b="1" dirty="0" smtClean="0"/>
              <a:t>mbiente </a:t>
            </a:r>
            <a:r>
              <a:rPr lang="pt-BR" sz="2200" b="1" i="1" dirty="0" smtClean="0"/>
              <a:t>V</a:t>
            </a:r>
            <a:r>
              <a:rPr lang="pt-BR" sz="2200" b="1" dirty="0" smtClean="0"/>
              <a:t>irtual de </a:t>
            </a:r>
            <a:r>
              <a:rPr lang="pt-BR" sz="2200" b="1" i="1" dirty="0" smtClean="0"/>
              <a:t>A</a:t>
            </a:r>
            <a:r>
              <a:rPr lang="pt-BR" sz="2200" b="1" dirty="0" smtClean="0"/>
              <a:t>prendizagem</a:t>
            </a:r>
            <a:endParaRPr lang="pt-BR" sz="2200" b="1"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14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pt-BR" sz="2600" dirty="0" smtClean="0">
                <a:solidFill>
                  <a:schemeClr val="bg1"/>
                </a:solidFill>
              </a:rPr>
              <a:t>Professor Doutor</a:t>
            </a:r>
          </a:p>
          <a:p>
            <a:pPr marL="0" marR="0" lvl="0" indent="0" defTabSz="914400" eaLnBrk="1" fontAlgn="auto" latinLnBrk="0" hangingPunct="1">
              <a:lnSpc>
                <a:spcPct val="100000"/>
              </a:lnSpc>
              <a:spcBef>
                <a:spcPts val="0"/>
              </a:spcBef>
              <a:spcAft>
                <a:spcPts val="0"/>
              </a:spcAft>
              <a:buClrTx/>
              <a:buSzTx/>
              <a:buFontTx/>
              <a:buNone/>
              <a:tabLst/>
              <a:defRPr/>
            </a:pPr>
            <a:r>
              <a:rPr lang="pt-BR" sz="2600" i="1" dirty="0" smtClean="0">
                <a:solidFill>
                  <a:schemeClr val="bg1"/>
                </a:solidFill>
              </a:rPr>
              <a:t>Isaac </a:t>
            </a:r>
            <a:r>
              <a:rPr lang="pt-BR" sz="2600" i="1" dirty="0" err="1" smtClean="0">
                <a:solidFill>
                  <a:schemeClr val="bg1"/>
                </a:solidFill>
              </a:rPr>
              <a:t>Antonio</a:t>
            </a:r>
            <a:r>
              <a:rPr lang="pt-BR" sz="2600" i="1" dirty="0" smtClean="0">
                <a:solidFill>
                  <a:schemeClr val="bg1"/>
                </a:solidFill>
              </a:rPr>
              <a:t> Camargo</a:t>
            </a:r>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pt-BR" sz="200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pt-BR" sz="1700" dirty="0" smtClean="0">
                <a:solidFill>
                  <a:schemeClr val="bg1"/>
                </a:solidFill>
              </a:rPr>
              <a:t>Curso de Artes Visuais</a:t>
            </a:r>
          </a:p>
          <a:p>
            <a:pPr marL="0" marR="0" lvl="0" indent="0" defTabSz="914400" eaLnBrk="1" fontAlgn="auto" latinLnBrk="0" hangingPunct="1">
              <a:lnSpc>
                <a:spcPct val="100000"/>
              </a:lnSpc>
              <a:spcBef>
                <a:spcPts val="0"/>
              </a:spcBef>
              <a:spcAft>
                <a:spcPts val="0"/>
              </a:spcAft>
              <a:buClrTx/>
              <a:buSzTx/>
              <a:buFontTx/>
              <a:buNone/>
              <a:tabLst/>
              <a:defRPr/>
            </a:pPr>
            <a:r>
              <a:rPr lang="pt-BR" sz="1700" dirty="0" smtClean="0">
                <a:solidFill>
                  <a:schemeClr val="bg1"/>
                </a:solidFill>
              </a:rPr>
              <a:t>Universidade Federal de Mato Grosso do Sul</a:t>
            </a:r>
            <a:endParaRPr lang="pt-BR" sz="17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55300" cy="210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0" y="2105989"/>
            <a:ext cx="106553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4039" y="6581775"/>
            <a:ext cx="10655300"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42367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lstStyle/>
          <a:p>
            <a:pPr marL="0" indent="0">
              <a:buNone/>
            </a:pPr>
            <a:r>
              <a:rPr lang="pt-BR" dirty="0"/>
              <a:t>Os marcos históricos servem para recortar ou delimitar o conjunto de ocorrências. Caso contrário poderia ser difícil encontrar fatores de convergência ou relevância que explicassem ou justificassem um determinado período num certo contexto geográfico ou social.</a:t>
            </a:r>
          </a:p>
        </p:txBody>
      </p:sp>
      <p:sp>
        <p:nvSpPr>
          <p:cNvPr id="4" name="Espaço Reservado para Conteúdo 3"/>
          <p:cNvSpPr>
            <a:spLocks noGrp="1"/>
          </p:cNvSpPr>
          <p:nvPr>
            <p:ph sz="half" idx="2"/>
          </p:nvPr>
        </p:nvSpPr>
        <p:spPr/>
        <p:txBody>
          <a:bodyPr>
            <a:normAutofit/>
          </a:bodyPr>
          <a:lstStyle/>
          <a:p>
            <a:pPr marL="0" indent="0">
              <a:buNone/>
            </a:pPr>
            <a:r>
              <a:rPr lang="pt-BR" sz="3000" dirty="0"/>
              <a:t>Entretanto, nem sempre precisamos usar a temporalidade como referência para os estudos da História, podemos definir outras categorias para selecionar ou agrupar ocorrências que possam nos auxiliar a entender melhor o pensamento ou desenvolvimento humano.</a:t>
            </a:r>
          </a:p>
          <a:p>
            <a:pPr marL="0" indent="0">
              <a:buNone/>
            </a:pPr>
            <a:r>
              <a:rPr lang="pt-BR" sz="3000" dirty="0"/>
              <a:t>Assim, a lógica temporal pode ser substituída pela lógica social, econômica, conceitual etc.</a:t>
            </a:r>
          </a:p>
        </p:txBody>
      </p:sp>
    </p:spTree>
    <p:extLst>
      <p:ext uri="{BB962C8B-B14F-4D97-AF65-F5344CB8AC3E}">
        <p14:creationId xmlns:p14="http://schemas.microsoft.com/office/powerpoint/2010/main" val="2032986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lnSpcReduction="10000"/>
          </a:bodyPr>
          <a:lstStyle/>
          <a:p>
            <a:pPr marL="0" indent="0">
              <a:buNone/>
            </a:pPr>
            <a:r>
              <a:rPr lang="pt-BR" dirty="0"/>
              <a:t>Na medida em que substituímos a lógica temporal, entram as outras teorias como a Antropologia, Arqueologia, Sociologia, Etnografia, Psicologia, entre outras tantas possibilidades de olhar para o ser humano no seu tempo e conseguir compreender seus comportamentos e condutas. </a:t>
            </a:r>
          </a:p>
        </p:txBody>
      </p:sp>
      <p:sp>
        <p:nvSpPr>
          <p:cNvPr id="4" name="Espaço Reservado para Conteúdo 3"/>
          <p:cNvSpPr>
            <a:spLocks noGrp="1"/>
          </p:cNvSpPr>
          <p:nvPr>
            <p:ph sz="half" idx="2"/>
          </p:nvPr>
        </p:nvSpPr>
        <p:spPr/>
        <p:txBody>
          <a:bodyPr>
            <a:normAutofit lnSpcReduction="10000"/>
          </a:bodyPr>
          <a:lstStyle/>
          <a:p>
            <a:pPr marL="0" indent="0">
              <a:buNone/>
            </a:pPr>
            <a:r>
              <a:rPr lang="pt-BR" sz="3000" dirty="0"/>
              <a:t>Há uma expectativa de que ao olhar para todas estas ciências humanas, é possível prever comportamentos ou condutas que já ocorreram em outros tempos. Há uma certa coerência nisso, entretanto, esta coerência não é uma lei ou uma regra como querem as ciências mais duras, nas ciências humanas há o componente “comportamento” que nem sempre é previsível.</a:t>
            </a:r>
          </a:p>
        </p:txBody>
      </p:sp>
    </p:spTree>
    <p:extLst>
      <p:ext uri="{BB962C8B-B14F-4D97-AF65-F5344CB8AC3E}">
        <p14:creationId xmlns:p14="http://schemas.microsoft.com/office/powerpoint/2010/main" val="181899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fontScale="92500" lnSpcReduction="10000"/>
          </a:bodyPr>
          <a:lstStyle/>
          <a:p>
            <a:pPr marL="0" indent="0">
              <a:buNone/>
            </a:pPr>
            <a:r>
              <a:rPr lang="pt-BR" dirty="0"/>
              <a:t>Dito isto, podemos tentar destacar neste momento alguns fatores que contribuem para nosso entendimento do que a Arte Visual tem sido para a humanidade ao longo da trajetória que tem se manifestado ao longo do tempo.</a:t>
            </a:r>
          </a:p>
          <a:p>
            <a:pPr marL="0" indent="0">
              <a:buNone/>
            </a:pPr>
            <a:r>
              <a:rPr lang="pt-BR" dirty="0"/>
              <a:t>Diferentes teorias podem ser elaboradas a partir dai, só dependem do conhecimento e da habilidade de seus estudiosos ou cientistas.</a:t>
            </a:r>
          </a:p>
        </p:txBody>
      </p:sp>
      <p:sp>
        <p:nvSpPr>
          <p:cNvPr id="4" name="Espaço Reservado para Conteúdo 3"/>
          <p:cNvSpPr>
            <a:spLocks noGrp="1"/>
          </p:cNvSpPr>
          <p:nvPr>
            <p:ph sz="half" idx="2"/>
          </p:nvPr>
        </p:nvSpPr>
        <p:spPr/>
        <p:txBody>
          <a:bodyPr>
            <a:normAutofit fontScale="92500" lnSpcReduction="10000"/>
          </a:bodyPr>
          <a:lstStyle/>
          <a:p>
            <a:pPr marL="0" indent="0">
              <a:buNone/>
            </a:pPr>
            <a:endParaRPr lang="pt-BR" sz="3000" dirty="0"/>
          </a:p>
        </p:txBody>
      </p:sp>
    </p:spTree>
    <p:extLst>
      <p:ext uri="{BB962C8B-B14F-4D97-AF65-F5344CB8AC3E}">
        <p14:creationId xmlns:p14="http://schemas.microsoft.com/office/powerpoint/2010/main" val="1540562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fontScale="92500" lnSpcReduction="20000"/>
          </a:bodyPr>
          <a:lstStyle/>
          <a:p>
            <a:pPr marL="0" indent="0">
              <a:buNone/>
            </a:pPr>
            <a:endParaRPr lang="pt-BR" dirty="0"/>
          </a:p>
        </p:txBody>
      </p:sp>
      <p:sp>
        <p:nvSpPr>
          <p:cNvPr id="4" name="Espaço Reservado para Conteúdo 3"/>
          <p:cNvSpPr>
            <a:spLocks noGrp="1"/>
          </p:cNvSpPr>
          <p:nvPr>
            <p:ph sz="half" idx="2"/>
          </p:nvPr>
        </p:nvSpPr>
        <p:spPr/>
        <p:txBody>
          <a:bodyPr>
            <a:normAutofit fontScale="92500" lnSpcReduction="20000"/>
          </a:bodyPr>
          <a:lstStyle/>
          <a:p>
            <a:pPr marL="0" indent="0" algn="r">
              <a:buNone/>
            </a:pPr>
            <a:endParaRPr lang="pt-BR" sz="3000" b="1" i="1" dirty="0"/>
          </a:p>
          <a:p>
            <a:pPr marL="0" indent="0" algn="r">
              <a:buNone/>
            </a:pPr>
            <a:endParaRPr lang="pt-BR" sz="3000" b="1" i="1" dirty="0"/>
          </a:p>
          <a:p>
            <a:pPr marL="0" indent="0" algn="r">
              <a:buNone/>
            </a:pPr>
            <a:endParaRPr lang="pt-BR" sz="3000" b="1" i="1" dirty="0"/>
          </a:p>
          <a:p>
            <a:pPr marL="0" indent="0" algn="r">
              <a:buNone/>
            </a:pPr>
            <a:endParaRPr lang="pt-BR" sz="3000" b="1" i="1" dirty="0"/>
          </a:p>
          <a:p>
            <a:pPr marL="0" indent="0" algn="r">
              <a:buNone/>
            </a:pPr>
            <a:endParaRPr lang="pt-BR" sz="3000" b="1" i="1" dirty="0"/>
          </a:p>
          <a:p>
            <a:pPr marL="0" indent="0" algn="r">
              <a:buNone/>
            </a:pPr>
            <a:endParaRPr lang="pt-BR" sz="3000" b="1" i="1" dirty="0"/>
          </a:p>
          <a:p>
            <a:pPr marL="0" indent="0" algn="r">
              <a:buNone/>
            </a:pPr>
            <a:endParaRPr lang="pt-BR" sz="3000" b="1" i="1" dirty="0"/>
          </a:p>
          <a:p>
            <a:pPr marL="0" indent="0" algn="r">
              <a:buNone/>
            </a:pPr>
            <a:endParaRPr lang="pt-BR" sz="3000" b="1" i="1" dirty="0"/>
          </a:p>
          <a:p>
            <a:pPr marL="0" indent="0" algn="r">
              <a:buNone/>
            </a:pPr>
            <a:endParaRPr lang="pt-BR" sz="3000" b="1" i="1" dirty="0"/>
          </a:p>
          <a:p>
            <a:pPr marL="0" indent="0" algn="r">
              <a:buNone/>
            </a:pPr>
            <a:r>
              <a:rPr lang="pt-BR" sz="3500" b="1" i="1" dirty="0"/>
              <a:t>Pensando </a:t>
            </a:r>
            <a:r>
              <a:rPr lang="pt-BR" sz="3500" b="1" i="1" dirty="0" smtClean="0"/>
              <a:t>Teorias e </a:t>
            </a:r>
            <a:r>
              <a:rPr lang="pt-BR" sz="3500" b="1" i="1" dirty="0"/>
              <a:t>M</a:t>
            </a:r>
            <a:r>
              <a:rPr lang="pt-BR" sz="3500" b="1" i="1" dirty="0" smtClean="0"/>
              <a:t>étodos </a:t>
            </a:r>
            <a:r>
              <a:rPr lang="pt-BR" sz="3500" b="1" i="1" dirty="0"/>
              <a:t>de abordagem </a:t>
            </a:r>
            <a:r>
              <a:rPr lang="pt-BR" sz="3500" b="1" i="1" dirty="0" smtClean="0"/>
              <a:t>para desvendar os  </a:t>
            </a:r>
            <a:r>
              <a:rPr lang="pt-BR" sz="3500" b="1" i="1" dirty="0"/>
              <a:t>comportamentos da Arte Visual</a:t>
            </a:r>
          </a:p>
        </p:txBody>
      </p:sp>
    </p:spTree>
    <p:extLst>
      <p:ext uri="{BB962C8B-B14F-4D97-AF65-F5344CB8AC3E}">
        <p14:creationId xmlns:p14="http://schemas.microsoft.com/office/powerpoint/2010/main" val="1379921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a:xfrm>
            <a:off x="323850" y="384110"/>
            <a:ext cx="4944835" cy="6442007"/>
          </a:xfrm>
        </p:spPr>
        <p:txBody>
          <a:bodyPr>
            <a:noAutofit/>
          </a:bodyPr>
          <a:lstStyle/>
          <a:p>
            <a:pPr marL="0" indent="0">
              <a:buNone/>
            </a:pPr>
            <a:r>
              <a:rPr lang="pt-BR" sz="3000" dirty="0"/>
              <a:t>Uma das preocupações que sempre marcou o pensamento sobre a Arte Visual é justificar ou explicar a ocorrência de manifestações artísticas desde os primeiros tempo da humanidade.</a:t>
            </a:r>
          </a:p>
          <a:p>
            <a:pPr marL="0" indent="0">
              <a:buNone/>
            </a:pPr>
            <a:r>
              <a:rPr lang="pt-BR" sz="3000" dirty="0"/>
              <a:t>Uma das primeiras questões que podem nos confrontar é o entendimento do que é Arte para uma cultura ou outra, pois nem sempre ela é entendida do mesmo modo.</a:t>
            </a:r>
          </a:p>
        </p:txBody>
      </p:sp>
      <p:sp>
        <p:nvSpPr>
          <p:cNvPr id="4" name="Espaço Reservado para Conteúdo 3"/>
          <p:cNvSpPr>
            <a:spLocks noGrp="1"/>
          </p:cNvSpPr>
          <p:nvPr>
            <p:ph sz="half" idx="2"/>
          </p:nvPr>
        </p:nvSpPr>
        <p:spPr>
          <a:xfrm>
            <a:off x="5613400" y="384110"/>
            <a:ext cx="4730750" cy="6553719"/>
          </a:xfrm>
        </p:spPr>
        <p:txBody>
          <a:bodyPr>
            <a:normAutofit lnSpcReduction="10000"/>
          </a:bodyPr>
          <a:lstStyle/>
          <a:p>
            <a:pPr marL="0" indent="0">
              <a:buNone/>
            </a:pPr>
            <a:r>
              <a:rPr lang="pt-BR" sz="3000" dirty="0"/>
              <a:t>Até o século XIX há uma concepção generalizada de que a Arte se realizava mediante o desenvolvimento de um processo evolutivo, ou seja, de um momento mais precário, simples e rústico para um sistema mais elaborado, lógico e consistente.</a:t>
            </a:r>
          </a:p>
          <a:p>
            <a:pPr marL="0" indent="0">
              <a:buNone/>
            </a:pPr>
            <a:r>
              <a:rPr lang="pt-BR" sz="3000" dirty="0"/>
              <a:t>Considerando o percurso que a arte desenvolveu da Antiguidade até o período Moderno, parecia ser isto mesmo.</a:t>
            </a:r>
          </a:p>
        </p:txBody>
      </p:sp>
    </p:spTree>
    <p:extLst>
      <p:ext uri="{BB962C8B-B14F-4D97-AF65-F5344CB8AC3E}">
        <p14:creationId xmlns:p14="http://schemas.microsoft.com/office/powerpoint/2010/main" val="1872008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fontScale="92500"/>
          </a:bodyPr>
          <a:lstStyle/>
          <a:p>
            <a:pPr marL="0" indent="0">
              <a:buNone/>
            </a:pPr>
            <a:r>
              <a:rPr lang="pt-BR" dirty="0"/>
              <a:t>Entretanto a descoberta da primeira caverna com imagens produzidas pelo ser humano em período não histórico ou seja, pré-histórico, coloca em xeque, a concepção de que havia uma “evolução” da Arte da mais simples para a mais complexa ao considerar que as manifestações daquela época também eram complexas e muito elaboradas.</a:t>
            </a:r>
          </a:p>
        </p:txBody>
      </p:sp>
      <p:sp>
        <p:nvSpPr>
          <p:cNvPr id="4" name="Espaço Reservado para Conteúdo 3"/>
          <p:cNvSpPr>
            <a:spLocks noGrp="1"/>
          </p:cNvSpPr>
          <p:nvPr>
            <p:ph sz="half" idx="2"/>
          </p:nvPr>
        </p:nvSpPr>
        <p:spPr/>
        <p:txBody>
          <a:bodyPr>
            <a:normAutofit fontScale="92500"/>
          </a:bodyPr>
          <a:lstStyle/>
          <a:p>
            <a:pPr marL="0" indent="0">
              <a:buNone/>
            </a:pPr>
            <a:r>
              <a:rPr lang="pt-BR" sz="3000" dirty="0"/>
              <a:t>Neste sentido é necessário admitir que o ser humano na pré-história estava muito bem aparelhado intelectualmente para a realizar Obras de Arte com a mesma habilidade dos artistas contemporâneos.</a:t>
            </a:r>
          </a:p>
          <a:p>
            <a:pPr marL="0" indent="0">
              <a:buNone/>
            </a:pPr>
            <a:r>
              <a:rPr lang="pt-BR" sz="3000" dirty="0"/>
              <a:t>O que varia, enfim, são as necessidades e funções que motivam a produção artística num e noutro momento e não a capacidade ou habilidade humana requerida na sua produção.</a:t>
            </a:r>
          </a:p>
        </p:txBody>
      </p:sp>
    </p:spTree>
    <p:extLst>
      <p:ext uri="{BB962C8B-B14F-4D97-AF65-F5344CB8AC3E}">
        <p14:creationId xmlns:p14="http://schemas.microsoft.com/office/powerpoint/2010/main" val="2968794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
            </a:r>
          </a:p>
        </p:txBody>
      </p:sp>
      <p:sp>
        <p:nvSpPr>
          <p:cNvPr id="3" name="Espaço Reservado para Conteúdo 2"/>
          <p:cNvSpPr>
            <a:spLocks noGrp="1"/>
          </p:cNvSpPr>
          <p:nvPr>
            <p:ph sz="half" idx="1"/>
          </p:nvPr>
        </p:nvSpPr>
        <p:spPr>
          <a:xfrm>
            <a:off x="323851" y="326054"/>
            <a:ext cx="4799692" cy="6683438"/>
          </a:xfrm>
        </p:spPr>
        <p:txBody>
          <a:bodyPr>
            <a:noAutofit/>
          </a:bodyPr>
          <a:lstStyle/>
          <a:p>
            <a:pPr marL="0" indent="0">
              <a:buNone/>
            </a:pPr>
            <a:r>
              <a:rPr lang="pt-BR" sz="3000" dirty="0"/>
              <a:t>A pesquisa </a:t>
            </a:r>
            <a:r>
              <a:rPr lang="pt-BR" sz="3000" i="1" dirty="0"/>
              <a:t>sobre</a:t>
            </a:r>
            <a:r>
              <a:rPr lang="pt-BR" sz="3000" dirty="0"/>
              <a:t> Arte Visual compreende os estudos que se dedicam a compreender as motivações que levam o ser humano a produzir Arte. Nesta área várias abordagens teóricas são utilizadas desde as mais tradicionais como a História e a Sociologia até as mais atuais como a Semiótica. Este campo é um dos mais importantes para o entendimento da Arte.</a:t>
            </a:r>
          </a:p>
        </p:txBody>
      </p:sp>
      <p:sp>
        <p:nvSpPr>
          <p:cNvPr id="4" name="Espaço Reservado para Conteúdo 3"/>
          <p:cNvSpPr>
            <a:spLocks noGrp="1"/>
          </p:cNvSpPr>
          <p:nvPr>
            <p:ph sz="half" idx="2"/>
          </p:nvPr>
        </p:nvSpPr>
        <p:spPr/>
        <p:txBody>
          <a:bodyPr>
            <a:normAutofit/>
          </a:bodyPr>
          <a:lstStyle/>
          <a:p>
            <a:pPr marL="0" indent="0">
              <a:buNone/>
            </a:pPr>
            <a:r>
              <a:rPr lang="pt-BR" sz="3000" dirty="0"/>
              <a:t>Se olharmos para o passado os primeiros estudos dedicados a este campo vem da Filosofia, os gregos já se dedicavam a discussão sobre Arte em busca das explicações e compreensão deste fenômeno social. Os filósofos medievais também dedicaram textos às justificativas e explicações relacionadas a este campo.</a:t>
            </a:r>
          </a:p>
        </p:txBody>
      </p:sp>
    </p:spTree>
    <p:extLst>
      <p:ext uri="{BB962C8B-B14F-4D97-AF65-F5344CB8AC3E}">
        <p14:creationId xmlns:p14="http://schemas.microsoft.com/office/powerpoint/2010/main" val="3223069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
            </a:r>
          </a:p>
        </p:txBody>
      </p:sp>
      <p:sp>
        <p:nvSpPr>
          <p:cNvPr id="3" name="Espaço Reservado para Conteúdo 2"/>
          <p:cNvSpPr>
            <a:spLocks noGrp="1"/>
          </p:cNvSpPr>
          <p:nvPr>
            <p:ph sz="half" idx="1"/>
          </p:nvPr>
        </p:nvSpPr>
        <p:spPr/>
        <p:txBody>
          <a:bodyPr>
            <a:normAutofit/>
          </a:bodyPr>
          <a:lstStyle/>
          <a:p>
            <a:pPr marL="0" indent="0">
              <a:buNone/>
            </a:pPr>
            <a:r>
              <a:rPr lang="pt-BR" sz="3000" dirty="0"/>
              <a:t>Pode-se dizer que é no Renascimento que surge a pesquisa destinada ao conhecimento das manifestações artísticas e é Filippo </a:t>
            </a:r>
            <a:r>
              <a:rPr lang="pt-BR" sz="3000" dirty="0" err="1"/>
              <a:t>Villani</a:t>
            </a:r>
            <a:r>
              <a:rPr lang="pt-BR" sz="3000" dirty="0"/>
              <a:t> (1325-1407) </a:t>
            </a:r>
            <a:r>
              <a:rPr lang="pt-BR" sz="3000" dirty="0" err="1"/>
              <a:t>Libri</a:t>
            </a:r>
            <a:r>
              <a:rPr lang="pt-BR" sz="3000" dirty="0"/>
              <a:t> de origine </a:t>
            </a:r>
            <a:r>
              <a:rPr lang="pt-BR" sz="3000" dirty="0" err="1"/>
              <a:t>civilitatis</a:t>
            </a:r>
            <a:r>
              <a:rPr lang="pt-BR" sz="3000" dirty="0"/>
              <a:t> </a:t>
            </a:r>
            <a:r>
              <a:rPr lang="pt-BR" sz="3000" dirty="0" err="1"/>
              <a:t>Florentiae</a:t>
            </a:r>
            <a:r>
              <a:rPr lang="pt-BR" sz="3000" dirty="0"/>
              <a:t> et </a:t>
            </a:r>
            <a:r>
              <a:rPr lang="pt-BR" sz="3000" dirty="0" err="1"/>
              <a:t>eiusden</a:t>
            </a:r>
            <a:r>
              <a:rPr lang="pt-BR" sz="3000" dirty="0"/>
              <a:t> </a:t>
            </a:r>
            <a:r>
              <a:rPr lang="pt-BR" sz="3000" dirty="0" err="1"/>
              <a:t>famosis</a:t>
            </a:r>
            <a:r>
              <a:rPr lang="pt-BR" sz="3000" dirty="0"/>
              <a:t> civibus,1404. Neste livro ele cita alguns pintores que são referência para sua época.</a:t>
            </a:r>
          </a:p>
        </p:txBody>
      </p:sp>
      <p:sp>
        <p:nvSpPr>
          <p:cNvPr id="4" name="Espaço Reservado para Conteúdo 3"/>
          <p:cNvSpPr>
            <a:spLocks noGrp="1"/>
          </p:cNvSpPr>
          <p:nvPr>
            <p:ph sz="half" idx="2"/>
          </p:nvPr>
        </p:nvSpPr>
        <p:spPr/>
        <p:txBody>
          <a:bodyPr>
            <a:normAutofit/>
          </a:bodyPr>
          <a:lstStyle/>
          <a:p>
            <a:pPr marL="0" indent="0">
              <a:buNone/>
            </a:pPr>
            <a:r>
              <a:rPr lang="pt-BR" sz="3000" dirty="0"/>
              <a:t>O segundo autor a dedicar sua pesquisa à Arte é Leon Batista Alberti (1404-1472), Publica os livros: Da Estatuária; Da Pintura e Da Arquitetura de 1440 a 1485.</a:t>
            </a:r>
          </a:p>
          <a:p>
            <a:pPr marL="0" indent="0">
              <a:buNone/>
            </a:pPr>
            <a:r>
              <a:rPr lang="pt-BR" sz="2800" dirty="0"/>
              <a:t>O terceiro é Giorgio </a:t>
            </a:r>
            <a:r>
              <a:rPr lang="pt-BR" sz="2800" dirty="0" err="1"/>
              <a:t>Vasari</a:t>
            </a:r>
            <a:r>
              <a:rPr lang="pt-BR" sz="2800" dirty="0"/>
              <a:t> (1511-1574), que escreve em 1550 o livro: </a:t>
            </a:r>
            <a:r>
              <a:rPr lang="it-IT" sz="2800" dirty="0"/>
              <a:t>Le vite de piu eccellenti pittori, scultori e architettori, no qual cita os mais importantes artistas de Florença na época.</a:t>
            </a:r>
          </a:p>
          <a:p>
            <a:pPr marL="0" indent="0">
              <a:buNone/>
            </a:pPr>
            <a:r>
              <a:rPr lang="pt-BR" sz="3000" dirty="0"/>
              <a:t> </a:t>
            </a:r>
          </a:p>
        </p:txBody>
      </p:sp>
    </p:spTree>
    <p:extLst>
      <p:ext uri="{BB962C8B-B14F-4D97-AF65-F5344CB8AC3E}">
        <p14:creationId xmlns:p14="http://schemas.microsoft.com/office/powerpoint/2010/main" val="222634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
            </a:r>
          </a:p>
        </p:txBody>
      </p:sp>
      <p:sp>
        <p:nvSpPr>
          <p:cNvPr id="3" name="Espaço Reservado para Conteúdo 2"/>
          <p:cNvSpPr>
            <a:spLocks noGrp="1"/>
          </p:cNvSpPr>
          <p:nvPr>
            <p:ph sz="half" idx="1"/>
          </p:nvPr>
        </p:nvSpPr>
        <p:spPr>
          <a:xfrm>
            <a:off x="323851" y="384110"/>
            <a:ext cx="4680412" cy="6442007"/>
          </a:xfrm>
        </p:spPr>
        <p:txBody>
          <a:bodyPr>
            <a:normAutofit fontScale="92500" lnSpcReduction="10000"/>
          </a:bodyPr>
          <a:lstStyle/>
          <a:p>
            <a:pPr marL="0" indent="0">
              <a:buNone/>
            </a:pPr>
            <a:r>
              <a:rPr lang="pt-BR" sz="3100" dirty="0"/>
              <a:t>Outros autores se preocuparam também em escrever sobre Arte como Lorenzo </a:t>
            </a:r>
            <a:r>
              <a:rPr lang="pt-BR" sz="3100" dirty="0" err="1"/>
              <a:t>Ghiberti</a:t>
            </a:r>
            <a:r>
              <a:rPr lang="pt-BR" sz="3100" dirty="0"/>
              <a:t> (1378-1455) ou </a:t>
            </a:r>
            <a:r>
              <a:rPr lang="pt-BR" sz="3100" dirty="0" err="1"/>
              <a:t>Antonio</a:t>
            </a:r>
            <a:r>
              <a:rPr lang="pt-BR" sz="3100" dirty="0"/>
              <a:t> </a:t>
            </a:r>
            <a:r>
              <a:rPr lang="pt-BR" sz="3100" dirty="0" err="1"/>
              <a:t>di</a:t>
            </a:r>
            <a:r>
              <a:rPr lang="pt-BR" sz="3100" dirty="0"/>
              <a:t> </a:t>
            </a:r>
            <a:r>
              <a:rPr lang="pt-BR" sz="3100" dirty="0" err="1"/>
              <a:t>Tuccio</a:t>
            </a:r>
            <a:r>
              <a:rPr lang="pt-BR" sz="3100" dirty="0"/>
              <a:t> </a:t>
            </a:r>
            <a:r>
              <a:rPr lang="pt-BR" sz="3100" dirty="0" err="1"/>
              <a:t>Manetti</a:t>
            </a:r>
            <a:r>
              <a:rPr lang="pt-BR" sz="3100" dirty="0"/>
              <a:t> (1423-1497) ao qual é atribuída a primeira obra dedicada a um só artista: Filippo </a:t>
            </a:r>
            <a:r>
              <a:rPr lang="pt-BR" sz="3100" dirty="0" err="1"/>
              <a:t>Bruneleschi</a:t>
            </a:r>
            <a:r>
              <a:rPr lang="pt-BR" sz="3100" dirty="0"/>
              <a:t> (1377-1446).</a:t>
            </a:r>
          </a:p>
          <a:p>
            <a:pPr marL="0" indent="0">
              <a:buNone/>
            </a:pPr>
            <a:r>
              <a:rPr lang="pt-BR" sz="3100" dirty="0"/>
              <a:t>As abordagens embora biográficas fazem referência às obras e técnicas mas, em geral, se preocupam em enaltecer as personalidades de sua época.</a:t>
            </a:r>
          </a:p>
          <a:p>
            <a:pPr marL="0" indent="0">
              <a:buNone/>
            </a:pPr>
            <a:endParaRPr lang="pt-BR" dirty="0"/>
          </a:p>
        </p:txBody>
      </p:sp>
      <p:sp>
        <p:nvSpPr>
          <p:cNvPr id="4" name="Espaço Reservado para Conteúdo 3"/>
          <p:cNvSpPr>
            <a:spLocks noGrp="1"/>
          </p:cNvSpPr>
          <p:nvPr>
            <p:ph sz="half" idx="2"/>
          </p:nvPr>
        </p:nvSpPr>
        <p:spPr>
          <a:xfrm>
            <a:off x="5613400" y="384110"/>
            <a:ext cx="4730750" cy="6407015"/>
          </a:xfrm>
        </p:spPr>
        <p:txBody>
          <a:bodyPr>
            <a:normAutofit fontScale="92500" lnSpcReduction="10000"/>
          </a:bodyPr>
          <a:lstStyle/>
          <a:p>
            <a:pPr marL="0" indent="0">
              <a:buNone/>
            </a:pPr>
            <a:r>
              <a:rPr lang="pt-BR" dirty="0"/>
              <a:t>Mesmo não sendo obras metodologicamente bem estruturadas, são as primeiras abordagens, logo, temos que render homenagens aos seus autores que se dispuseram, mesmo com as dificuldades editoriais da época, a nos fornecer dados sobre a produção artística de seu tempo.</a:t>
            </a:r>
          </a:p>
          <a:p>
            <a:pPr marL="0" indent="0">
              <a:buNone/>
            </a:pPr>
            <a:endParaRPr lang="pt-BR" sz="3000" dirty="0"/>
          </a:p>
        </p:txBody>
      </p:sp>
    </p:spTree>
    <p:extLst>
      <p:ext uri="{BB962C8B-B14F-4D97-AF65-F5344CB8AC3E}">
        <p14:creationId xmlns:p14="http://schemas.microsoft.com/office/powerpoint/2010/main" val="1710282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
            </a:r>
          </a:p>
        </p:txBody>
      </p:sp>
      <p:sp>
        <p:nvSpPr>
          <p:cNvPr id="3" name="Espaço Reservado para Conteúdo 2"/>
          <p:cNvSpPr>
            <a:spLocks noGrp="1"/>
          </p:cNvSpPr>
          <p:nvPr>
            <p:ph sz="half" idx="1"/>
          </p:nvPr>
        </p:nvSpPr>
        <p:spPr/>
        <p:txBody>
          <a:bodyPr>
            <a:normAutofit/>
          </a:bodyPr>
          <a:lstStyle/>
          <a:p>
            <a:pPr marL="0" indent="0">
              <a:buNone/>
            </a:pPr>
            <a:r>
              <a:rPr lang="pt-BR" dirty="0"/>
              <a:t>Durante os séculos subsequentes, os autores historiadores e mesmo críticos, propuseram novas abordagens sobre a Arte, ora discutindo a biografia, ora olhando para as obras. De um modo ou de outro, desde o nascimento as teorias da Arte foram contempladas com muitas abordagens.</a:t>
            </a:r>
          </a:p>
        </p:txBody>
      </p:sp>
      <p:sp>
        <p:nvSpPr>
          <p:cNvPr id="4" name="Espaço Reservado para Conteúdo 3"/>
          <p:cNvSpPr>
            <a:spLocks noGrp="1"/>
          </p:cNvSpPr>
          <p:nvPr>
            <p:ph sz="half" idx="2"/>
          </p:nvPr>
        </p:nvSpPr>
        <p:spPr/>
        <p:txBody>
          <a:bodyPr>
            <a:normAutofit/>
          </a:bodyPr>
          <a:lstStyle/>
          <a:p>
            <a:pPr marL="0" indent="0">
              <a:buNone/>
            </a:pPr>
            <a:r>
              <a:rPr lang="pt-BR" sz="2900" dirty="0"/>
              <a:t>Pode-se considerar que uma grande reviravolta se dá no momento em que são descobertas as imagens da pré-história no século XIX</a:t>
            </a:r>
            <a:r>
              <a:rPr lang="pt-BR" sz="2900" i="1" dirty="0"/>
              <a:t>.</a:t>
            </a:r>
          </a:p>
          <a:p>
            <a:pPr marL="0" indent="0">
              <a:buNone/>
            </a:pPr>
            <a:r>
              <a:rPr lang="pt-BR" sz="2900" dirty="0"/>
              <a:t>A caverna de Altamira, na Espanha, foi descoberta em 1868 </a:t>
            </a:r>
            <a:r>
              <a:rPr lang="pt-BR" sz="2900" dirty="0" smtClean="0"/>
              <a:t>e em 1940 a caverna de </a:t>
            </a:r>
            <a:r>
              <a:rPr lang="pt-BR" sz="2900" dirty="0" err="1" smtClean="0"/>
              <a:t>Lascaux</a:t>
            </a:r>
            <a:r>
              <a:rPr lang="pt-BR" sz="2900" dirty="0" smtClean="0"/>
              <a:t> na França. </a:t>
            </a:r>
            <a:endParaRPr lang="pt-BR" sz="2900" dirty="0"/>
          </a:p>
        </p:txBody>
      </p:sp>
    </p:spTree>
    <p:extLst>
      <p:ext uri="{BB962C8B-B14F-4D97-AF65-F5344CB8AC3E}">
        <p14:creationId xmlns:p14="http://schemas.microsoft.com/office/powerpoint/2010/main" val="804701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Conteúdo 3"/>
          <p:cNvSpPr>
            <a:spLocks noGrp="1"/>
          </p:cNvSpPr>
          <p:nvPr>
            <p:ph sz="half" idx="2"/>
          </p:nvPr>
        </p:nvSpPr>
        <p:spPr/>
        <p:txBody>
          <a:bodyPr>
            <a:noAutofit/>
          </a:bodyPr>
          <a:lstStyle/>
          <a:p>
            <a:pPr marL="0" indent="0">
              <a:buNone/>
            </a:pPr>
            <a:endParaRPr lang="pt-BR" sz="3000" b="1" dirty="0" smtClean="0"/>
          </a:p>
          <a:p>
            <a:pPr marL="0" indent="0">
              <a:buNone/>
            </a:pPr>
            <a:endParaRPr lang="pt-BR" sz="3000" b="1" dirty="0"/>
          </a:p>
          <a:p>
            <a:pPr marL="0" indent="0">
              <a:buNone/>
            </a:pPr>
            <a:endParaRPr lang="pt-BR" sz="3000" b="1" dirty="0" smtClean="0"/>
          </a:p>
          <a:p>
            <a:pPr marL="0" indent="0">
              <a:buNone/>
            </a:pPr>
            <a:endParaRPr lang="pt-BR" sz="3000" b="1" dirty="0"/>
          </a:p>
          <a:p>
            <a:pPr marL="0" indent="0">
              <a:buNone/>
            </a:pPr>
            <a:endParaRPr lang="pt-BR" sz="3000" b="1" dirty="0" smtClean="0"/>
          </a:p>
          <a:p>
            <a:pPr marL="0" indent="0">
              <a:buNone/>
            </a:pPr>
            <a:endParaRPr lang="pt-BR" sz="3000" b="1" dirty="0"/>
          </a:p>
          <a:p>
            <a:pPr marL="0" indent="0">
              <a:buNone/>
            </a:pPr>
            <a:endParaRPr lang="pt-BR" sz="3000" b="1" dirty="0" smtClean="0"/>
          </a:p>
          <a:p>
            <a:pPr marL="0" indent="0">
              <a:buNone/>
            </a:pPr>
            <a:endParaRPr lang="pt-BR" sz="3000" b="1" dirty="0"/>
          </a:p>
          <a:p>
            <a:pPr marL="0" indent="0" algn="r">
              <a:buNone/>
            </a:pPr>
            <a:endParaRPr lang="pt-BR" sz="3000" b="1" i="1" dirty="0" smtClean="0"/>
          </a:p>
          <a:p>
            <a:pPr marL="0" indent="0" algn="r">
              <a:buNone/>
            </a:pPr>
            <a:r>
              <a:rPr lang="pt-BR" sz="3000" b="1" i="1" dirty="0" smtClean="0"/>
              <a:t>Considerações necessárias sobre Arte e História</a:t>
            </a:r>
            <a:endParaRPr lang="pt-BR" sz="3000" b="1" i="1" dirty="0"/>
          </a:p>
        </p:txBody>
      </p:sp>
    </p:spTree>
    <p:extLst>
      <p:ext uri="{BB962C8B-B14F-4D97-AF65-F5344CB8AC3E}">
        <p14:creationId xmlns:p14="http://schemas.microsoft.com/office/powerpoint/2010/main" val="487700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lstStyle/>
          <a:p>
            <a:pPr marL="0" indent="0">
              <a:buNone/>
            </a:pPr>
            <a:r>
              <a:rPr lang="pt-BR" dirty="0"/>
              <a:t>Diferentes teorias marcaram o percurso dos estudos sobre a Arte, recorrendo a </a:t>
            </a:r>
            <a:r>
              <a:rPr lang="pt-BR" dirty="0" err="1"/>
              <a:t>Argan</a:t>
            </a:r>
            <a:r>
              <a:rPr lang="pt-BR" dirty="0"/>
              <a:t> e </a:t>
            </a:r>
            <a:r>
              <a:rPr lang="pt-BR" dirty="0" err="1"/>
              <a:t>Fagiolo</a:t>
            </a:r>
            <a:r>
              <a:rPr lang="pt-BR" dirty="0"/>
              <a:t> vamos manter a ideia de que a Arte parte de uma relação intrínseca entre </a:t>
            </a:r>
            <a:r>
              <a:rPr lang="pt-BR" i="1" dirty="0"/>
              <a:t>Significante </a:t>
            </a:r>
            <a:r>
              <a:rPr lang="pt-BR" dirty="0"/>
              <a:t>(sua manifestação perceptível) e </a:t>
            </a:r>
            <a:r>
              <a:rPr lang="pt-BR" i="1" dirty="0"/>
              <a:t>Significado</a:t>
            </a:r>
            <a:r>
              <a:rPr lang="pt-BR" dirty="0"/>
              <a:t> (sua essência cultural, conceitual ou simbólica)</a:t>
            </a:r>
          </a:p>
        </p:txBody>
      </p:sp>
      <p:sp>
        <p:nvSpPr>
          <p:cNvPr id="4" name="Espaço Reservado para Conteúdo 3"/>
          <p:cNvSpPr>
            <a:spLocks noGrp="1"/>
          </p:cNvSpPr>
          <p:nvPr>
            <p:ph sz="half" idx="2"/>
          </p:nvPr>
        </p:nvSpPr>
        <p:spPr/>
        <p:txBody>
          <a:bodyPr>
            <a:normAutofit/>
          </a:bodyPr>
          <a:lstStyle/>
          <a:p>
            <a:pPr marL="0" indent="0">
              <a:buNone/>
            </a:pPr>
            <a:r>
              <a:rPr lang="pt-BR" sz="3000" dirty="0"/>
              <a:t>Segundo eles os métodos mais comuns adotados na contemporaneidade partem do Formalismo, Sociológico, Iconológico, e Semiológico ou Estruturalista. Estas perspectivas de abordagem revelam modos ou condutas que clareiam as manifestações artísticas sob certas óticas, mas excluem outras. Tudo é questão de escolha. </a:t>
            </a:r>
          </a:p>
        </p:txBody>
      </p:sp>
    </p:spTree>
    <p:extLst>
      <p:ext uri="{BB962C8B-B14F-4D97-AF65-F5344CB8AC3E}">
        <p14:creationId xmlns:p14="http://schemas.microsoft.com/office/powerpoint/2010/main" val="4077854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lnSpcReduction="10000"/>
          </a:bodyPr>
          <a:lstStyle/>
          <a:p>
            <a:pPr marL="0" indent="0">
              <a:buNone/>
            </a:pPr>
            <a:r>
              <a:rPr lang="pt-BR" dirty="0"/>
              <a:t>O método Formalista parte da ideia da “Pura Visualidade” proposto por Konrad </a:t>
            </a:r>
            <a:r>
              <a:rPr lang="pt-BR" dirty="0" err="1"/>
              <a:t>Fiedler</a:t>
            </a:r>
            <a:r>
              <a:rPr lang="pt-BR" dirty="0"/>
              <a:t> no qual o mais importante é identificar a configuração formal do significante, ou seja da imagem e, a partir dai, encontrar seus significados. Luz, cor, espaço, composição, organização, complexidade entre outros indicadores.</a:t>
            </a:r>
          </a:p>
          <a:p>
            <a:pPr marL="0" indent="0">
              <a:buNone/>
            </a:pPr>
            <a:endParaRPr lang="pt-BR" dirty="0"/>
          </a:p>
        </p:txBody>
      </p:sp>
      <p:sp>
        <p:nvSpPr>
          <p:cNvPr id="4" name="Espaço Reservado para Conteúdo 3"/>
          <p:cNvSpPr>
            <a:spLocks noGrp="1"/>
          </p:cNvSpPr>
          <p:nvPr>
            <p:ph sz="half" idx="2"/>
          </p:nvPr>
        </p:nvSpPr>
        <p:spPr/>
        <p:txBody>
          <a:bodyPr>
            <a:normAutofit lnSpcReduction="10000"/>
          </a:bodyPr>
          <a:lstStyle/>
          <a:p>
            <a:pPr marL="0" indent="0">
              <a:buNone/>
            </a:pPr>
            <a:r>
              <a:rPr lang="pt-BR" sz="3000" dirty="0"/>
              <a:t>O método Sociológico, cuja origem encontra-se em </a:t>
            </a:r>
            <a:r>
              <a:rPr lang="pt-BR" sz="3000" dirty="0" err="1"/>
              <a:t>Hypolite</a:t>
            </a:r>
            <a:r>
              <a:rPr lang="pt-BR" sz="3000" dirty="0"/>
              <a:t> Taine, pai do Determinismo que defende o comportamento humano baseado em três fatores: meio, raça e o momento histórico. Por meio destes fatores busca encontrar os elementos que surgiram numa dada sociedade e foram deslocados para as Obras de Arte daquele período, dando Significado àqueles Significantes.</a:t>
            </a:r>
          </a:p>
        </p:txBody>
      </p:sp>
    </p:spTree>
    <p:extLst>
      <p:ext uri="{BB962C8B-B14F-4D97-AF65-F5344CB8AC3E}">
        <p14:creationId xmlns:p14="http://schemas.microsoft.com/office/powerpoint/2010/main" val="2176594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lnSpcReduction="10000"/>
          </a:bodyPr>
          <a:lstStyle/>
          <a:p>
            <a:pPr marL="0" indent="0">
              <a:buNone/>
            </a:pPr>
            <a:r>
              <a:rPr lang="pt-BR" dirty="0"/>
              <a:t>O método Iconológico, proposto por </a:t>
            </a:r>
            <a:r>
              <a:rPr lang="pt-BR" dirty="0" err="1"/>
              <a:t>Aby</a:t>
            </a:r>
            <a:r>
              <a:rPr lang="pt-BR" dirty="0"/>
              <a:t> </a:t>
            </a:r>
            <a:r>
              <a:rPr lang="pt-BR" dirty="0" err="1"/>
              <a:t>Walburg</a:t>
            </a:r>
            <a:r>
              <a:rPr lang="pt-BR" dirty="0"/>
              <a:t> no qual o pressuposto básico é que há componentes simbólicos e culturais inerentes às imagens que o ser humano cria, ou seja, seus significantes que revelam seus significados.</a:t>
            </a:r>
          </a:p>
        </p:txBody>
      </p:sp>
      <p:sp>
        <p:nvSpPr>
          <p:cNvPr id="4" name="Espaço Reservado para Conteúdo 3"/>
          <p:cNvSpPr>
            <a:spLocks noGrp="1"/>
          </p:cNvSpPr>
          <p:nvPr>
            <p:ph sz="half" idx="2"/>
          </p:nvPr>
        </p:nvSpPr>
        <p:spPr/>
        <p:txBody>
          <a:bodyPr>
            <a:normAutofit lnSpcReduction="10000"/>
          </a:bodyPr>
          <a:lstStyle/>
          <a:p>
            <a:pPr marL="0" indent="0">
              <a:buNone/>
            </a:pPr>
            <a:r>
              <a:rPr lang="pt-BR" sz="3000" dirty="0"/>
              <a:t>O método Estruturalista ou Semiótico, originado nos estudos de Ferdinand de Saussure e aprofundado por Algirdas </a:t>
            </a:r>
            <a:r>
              <a:rPr lang="pt-BR" sz="3000" dirty="0" err="1"/>
              <a:t>Julien</a:t>
            </a:r>
            <a:r>
              <a:rPr lang="pt-BR" sz="3000" dirty="0"/>
              <a:t> </a:t>
            </a:r>
            <a:r>
              <a:rPr lang="pt-BR" sz="3000" dirty="0" err="1"/>
              <a:t>Greimas</a:t>
            </a:r>
            <a:r>
              <a:rPr lang="pt-BR" sz="3000" dirty="0"/>
              <a:t>, parte do pressuposto de que os significantes condensam/codificam valores presentes no contexto social e que podem ser decodificados por meio de abordagens que identificam tais sinais ou signos e geram sentidos ou significações por meio de interrelações.</a:t>
            </a:r>
          </a:p>
        </p:txBody>
      </p:sp>
    </p:spTree>
    <p:extLst>
      <p:ext uri="{BB962C8B-B14F-4D97-AF65-F5344CB8AC3E}">
        <p14:creationId xmlns:p14="http://schemas.microsoft.com/office/powerpoint/2010/main" val="1242631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a:bodyPr>
          <a:lstStyle/>
          <a:p>
            <a:pPr marL="0" indent="0">
              <a:buNone/>
            </a:pPr>
            <a:r>
              <a:rPr lang="pt-BR" sz="3000" dirty="0"/>
              <a:t>Obviamente há outros métodos de abordagem que são úteis aos estudos </a:t>
            </a:r>
            <a:r>
              <a:rPr lang="pt-BR" sz="3000" i="1" dirty="0"/>
              <a:t>sobre</a:t>
            </a:r>
            <a:r>
              <a:rPr lang="pt-BR" sz="3000" dirty="0"/>
              <a:t> arte, mas como dissemos é uma questão de escolha pessoal ou conceitual de acordo com linhas de pensamento, de estudo e pesquisa com as quais lidamos no meio acadêmico.</a:t>
            </a:r>
          </a:p>
        </p:txBody>
      </p:sp>
      <p:sp>
        <p:nvSpPr>
          <p:cNvPr id="4" name="Espaço Reservado para Conteúdo 3"/>
          <p:cNvSpPr>
            <a:spLocks noGrp="1"/>
          </p:cNvSpPr>
          <p:nvPr>
            <p:ph sz="half" idx="2"/>
          </p:nvPr>
        </p:nvSpPr>
        <p:spPr/>
        <p:txBody>
          <a:bodyPr>
            <a:normAutofit/>
          </a:bodyPr>
          <a:lstStyle/>
          <a:p>
            <a:pPr marL="0" indent="0">
              <a:buNone/>
            </a:pPr>
            <a:r>
              <a:rPr lang="pt-BR" sz="3000" dirty="0"/>
              <a:t>Um primeiro recorte que nos permitimos é entender as primeiras manifestações artísticas como Autônomas e Espontâneas e, neste sentido, independentes com relação às demandas e suprimentos de “mercado” ou “poder” que irá caracterizar a Arte a partir da Antiguidade.</a:t>
            </a:r>
          </a:p>
          <a:p>
            <a:pPr marL="0" indent="0">
              <a:buNone/>
            </a:pPr>
            <a:endParaRPr lang="pt-BR" sz="3000" dirty="0"/>
          </a:p>
        </p:txBody>
      </p:sp>
    </p:spTree>
    <p:extLst>
      <p:ext uri="{BB962C8B-B14F-4D97-AF65-F5344CB8AC3E}">
        <p14:creationId xmlns:p14="http://schemas.microsoft.com/office/powerpoint/2010/main" val="673637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lstStyle/>
          <a:p>
            <a:pPr marL="0" indent="0">
              <a:buNone/>
            </a:pPr>
            <a:r>
              <a:rPr lang="pt-BR" dirty="0"/>
              <a:t>Voltando à hipótese de </a:t>
            </a:r>
            <a:r>
              <a:rPr lang="pt-BR" dirty="0" err="1"/>
              <a:t>Reinach</a:t>
            </a:r>
            <a:r>
              <a:rPr lang="pt-BR" dirty="0"/>
              <a:t>, da Magia Simpática, o que motivava os seres humanos na pré-história era a necessidade de sobrevivência. De um lado a alimentação, em boa parte dependente da caça, considerando que a coleta limitava a disponibilidade de vegetais num dado período do ano.</a:t>
            </a:r>
          </a:p>
        </p:txBody>
      </p:sp>
      <p:sp>
        <p:nvSpPr>
          <p:cNvPr id="4" name="Espaço Reservado para Conteúdo 3"/>
          <p:cNvSpPr>
            <a:spLocks noGrp="1"/>
          </p:cNvSpPr>
          <p:nvPr>
            <p:ph sz="half" idx="2"/>
          </p:nvPr>
        </p:nvSpPr>
        <p:spPr/>
        <p:txBody>
          <a:bodyPr>
            <a:normAutofit/>
          </a:bodyPr>
          <a:lstStyle/>
          <a:p>
            <a:pPr marL="0" indent="0">
              <a:buNone/>
            </a:pPr>
            <a:r>
              <a:rPr lang="pt-BR" sz="3000" dirty="0"/>
              <a:t>Portanto, ter sucesso nas caçadas era uma questão prioritária para sua sobrevivência, logo, não poderia deixar isto ao acaso, precisava exercer algum poder sobre isto. A solução encontrada pode ter sido a de reproduzir figuras dos animais dos quais dependia para isto nas superfícies das cavernas como um ato propiciatório ou de posse ou sucesso antecipado.</a:t>
            </a:r>
          </a:p>
        </p:txBody>
      </p:sp>
    </p:spTree>
    <p:extLst>
      <p:ext uri="{BB962C8B-B14F-4D97-AF65-F5344CB8AC3E}">
        <p14:creationId xmlns:p14="http://schemas.microsoft.com/office/powerpoint/2010/main" val="3016465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descr="Resultado de imagem para prehistoric art sculp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2" y="384109"/>
            <a:ext cx="10020298" cy="5644629"/>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04424" y="6028738"/>
            <a:ext cx="9939726" cy="723531"/>
          </a:xfrm>
          <a:prstGeom prst="rect">
            <a:avLst/>
          </a:prstGeom>
          <a:noFill/>
        </p:spPr>
        <p:txBody>
          <a:bodyPr wrap="square" rtlCol="0">
            <a:spAutoFit/>
          </a:bodyPr>
          <a:lstStyle/>
          <a:p>
            <a:r>
              <a:rPr lang="pt-BR" dirty="0" smtClean="0">
                <a:solidFill>
                  <a:schemeClr val="bg1"/>
                </a:solidFill>
                <a:latin typeface="Arial" pitchFamily="34" charset="0"/>
                <a:cs typeface="Arial" pitchFamily="34" charset="0"/>
              </a:rPr>
              <a:t>As chamadas “Vênus”  pré-históricas fazem parte de cultos de fertilidade nos quais </a:t>
            </a:r>
          </a:p>
          <a:p>
            <a:r>
              <a:rPr lang="pt-BR" dirty="0" smtClean="0">
                <a:solidFill>
                  <a:schemeClr val="bg1"/>
                </a:solidFill>
                <a:latin typeface="Arial" pitchFamily="34" charset="0"/>
                <a:cs typeface="Arial" pitchFamily="34" charset="0"/>
              </a:rPr>
              <a:t>o corpo feminino é entendido como </a:t>
            </a:r>
            <a:r>
              <a:rPr lang="pt-BR" dirty="0">
                <a:solidFill>
                  <a:schemeClr val="bg1"/>
                </a:solidFill>
                <a:latin typeface="Arial" pitchFamily="34" charset="0"/>
                <a:cs typeface="Arial" pitchFamily="34" charset="0"/>
              </a:rPr>
              <a:t> </a:t>
            </a:r>
            <a:r>
              <a:rPr lang="pt-BR" dirty="0" smtClean="0">
                <a:solidFill>
                  <a:schemeClr val="bg1"/>
                </a:solidFill>
                <a:latin typeface="Arial" pitchFamily="34" charset="0"/>
                <a:cs typeface="Arial" pitchFamily="34" charset="0"/>
              </a:rPr>
              <a:t>algo mágico por ser capaz de gerar a vida.</a:t>
            </a:r>
            <a:endParaRPr lang="pt-B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95312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122" name="Picture 2" descr="Resultado de imagem para prehistoric art sculp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78" y="529605"/>
            <a:ext cx="4860774" cy="36455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m para prehistoric art sculp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582" y="529605"/>
            <a:ext cx="4809674" cy="364558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54478" y="4557933"/>
            <a:ext cx="9744975" cy="723531"/>
          </a:xfrm>
          <a:prstGeom prst="rect">
            <a:avLst/>
          </a:prstGeom>
          <a:noFill/>
        </p:spPr>
        <p:txBody>
          <a:bodyPr wrap="none" rtlCol="0">
            <a:spAutoFit/>
          </a:bodyPr>
          <a:lstStyle/>
          <a:p>
            <a:r>
              <a:rPr lang="pt-BR" dirty="0" smtClean="0">
                <a:solidFill>
                  <a:schemeClr val="bg1"/>
                </a:solidFill>
                <a:latin typeface="Arial" pitchFamily="34" charset="0"/>
                <a:cs typeface="Arial" pitchFamily="34" charset="0"/>
              </a:rPr>
              <a:t>Em vários lugares e momentos estas figuras são criadas e recriadas com o fim de</a:t>
            </a:r>
          </a:p>
          <a:p>
            <a:r>
              <a:rPr lang="pt-BR" dirty="0" smtClean="0">
                <a:solidFill>
                  <a:schemeClr val="bg1"/>
                </a:solidFill>
                <a:latin typeface="Arial" pitchFamily="34" charset="0"/>
                <a:cs typeface="Arial" pitchFamily="34" charset="0"/>
              </a:rPr>
              <a:t>servir de culto à fertilidade.</a:t>
            </a:r>
            <a:endParaRPr lang="pt-B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18004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lnSpcReduction="10000"/>
          </a:bodyPr>
          <a:lstStyle/>
          <a:p>
            <a:pPr marL="0" indent="0">
              <a:buNone/>
            </a:pPr>
            <a:r>
              <a:rPr lang="pt-BR" dirty="0"/>
              <a:t>Esta tentativa de exercer o poder por meio de imagens ainda é conhecido no contexto do </a:t>
            </a:r>
            <a:r>
              <a:rPr lang="pt-BR" dirty="0" err="1"/>
              <a:t>Vodoo</a:t>
            </a:r>
            <a:r>
              <a:rPr lang="pt-BR" dirty="0"/>
              <a:t>, no qual uma de suas práticas rituais é o uso de bonecos de figuras humanas aos quais aplicam punções para agredir a pessoa da figura representada. Outra leitura deste tipo pode ser feita quando prognosticamos resultados de jogos de azar, como as loterias.</a:t>
            </a:r>
          </a:p>
        </p:txBody>
      </p:sp>
      <p:sp>
        <p:nvSpPr>
          <p:cNvPr id="4" name="Espaço Reservado para Conteúdo 3"/>
          <p:cNvSpPr>
            <a:spLocks noGrp="1"/>
          </p:cNvSpPr>
          <p:nvPr>
            <p:ph sz="half" idx="2"/>
          </p:nvPr>
        </p:nvSpPr>
        <p:spPr/>
        <p:txBody>
          <a:bodyPr>
            <a:normAutofit lnSpcReduction="10000"/>
          </a:bodyPr>
          <a:lstStyle/>
          <a:p>
            <a:pPr marL="0" indent="0">
              <a:buNone/>
            </a:pPr>
            <a:r>
              <a:rPr lang="pt-BR" sz="3000" dirty="0"/>
              <a:t>Ações como atirar flechas, pedras nas imagens e mesmo representa-las abatidas, poderiam antecipar o resultado que esperavam das caçadas. </a:t>
            </a:r>
            <a:r>
              <a:rPr lang="pt-BR" sz="3000" dirty="0" smtClean="0"/>
              <a:t>O mesmo pode-se inferir das figuras femininas que valorizavam os dotes maternos da mulher, servindo como crença na capacidade propiciatória para a fertilidade já que não se sabia como a procriação acontecia.</a:t>
            </a:r>
            <a:endParaRPr lang="pt-BR" sz="3000" dirty="0"/>
          </a:p>
        </p:txBody>
      </p:sp>
    </p:spTree>
    <p:extLst>
      <p:ext uri="{BB962C8B-B14F-4D97-AF65-F5344CB8AC3E}">
        <p14:creationId xmlns:p14="http://schemas.microsoft.com/office/powerpoint/2010/main" val="2208887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Resultado de imagem para vood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1" y="384109"/>
            <a:ext cx="3188605" cy="31886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voodoo new orl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575" y="384109"/>
            <a:ext cx="6586636" cy="43910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m para voodoo new orle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1" y="3721069"/>
            <a:ext cx="3188605" cy="3188605"/>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644575" y="4933074"/>
            <a:ext cx="3395417" cy="407932"/>
          </a:xfrm>
          <a:prstGeom prst="rect">
            <a:avLst/>
          </a:prstGeom>
          <a:noFill/>
        </p:spPr>
        <p:txBody>
          <a:bodyPr wrap="none" rtlCol="0">
            <a:spAutoFit/>
          </a:bodyPr>
          <a:lstStyle/>
          <a:p>
            <a:r>
              <a:rPr lang="pt-BR" dirty="0" err="1">
                <a:solidFill>
                  <a:schemeClr val="bg1"/>
                </a:solidFill>
                <a:latin typeface="Arial" panose="020B0604020202020204" pitchFamily="34" charset="0"/>
                <a:cs typeface="Arial" panose="020B0604020202020204" pitchFamily="34" charset="0"/>
              </a:rPr>
              <a:t>Vodoo</a:t>
            </a:r>
            <a:r>
              <a:rPr lang="pt-BR" dirty="0">
                <a:solidFill>
                  <a:schemeClr val="bg1"/>
                </a:solidFill>
                <a:latin typeface="Arial" panose="020B0604020202020204" pitchFamily="34" charset="0"/>
                <a:cs typeface="Arial" panose="020B0604020202020204" pitchFamily="34" charset="0"/>
              </a:rPr>
              <a:t> New Orleans, EEUU</a:t>
            </a:r>
          </a:p>
        </p:txBody>
      </p:sp>
    </p:spTree>
    <p:extLst>
      <p:ext uri="{BB962C8B-B14F-4D97-AF65-F5344CB8AC3E}">
        <p14:creationId xmlns:p14="http://schemas.microsoft.com/office/powerpoint/2010/main" val="1181031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a:xfrm>
            <a:off x="323850" y="384110"/>
            <a:ext cx="4843235" cy="6442007"/>
          </a:xfrm>
        </p:spPr>
        <p:txBody>
          <a:bodyPr>
            <a:noAutofit/>
          </a:bodyPr>
          <a:lstStyle/>
          <a:p>
            <a:pPr marL="0" indent="0">
              <a:buNone/>
            </a:pPr>
            <a:r>
              <a:rPr lang="pt-BR" sz="2800" dirty="0"/>
              <a:t>Se tivermos dúvidas em relação ao poder que a imagem ainda exerce em nossas vidas, basta recorrer a um exemplo banal que </a:t>
            </a:r>
            <a:r>
              <a:rPr lang="pt-BR" sz="2800" dirty="0" err="1"/>
              <a:t>Gombrich</a:t>
            </a:r>
            <a:r>
              <a:rPr lang="pt-BR" sz="2800" dirty="0"/>
              <a:t> usou, obviamente alterando um pouco o seu contexto. No seu livro História da Arte, no capítulo Estranhos começos, ele pergunta se teríamos coragem de tomar uma imagem de alguém que gostamos e furar os olhos da imagem sem qualquer constrangimento ou arrependimento? </a:t>
            </a:r>
          </a:p>
        </p:txBody>
      </p:sp>
      <p:sp>
        <p:nvSpPr>
          <p:cNvPr id="4" name="Espaço Reservado para Conteúdo 3"/>
          <p:cNvSpPr>
            <a:spLocks noGrp="1"/>
          </p:cNvSpPr>
          <p:nvPr>
            <p:ph sz="half" idx="2"/>
          </p:nvPr>
        </p:nvSpPr>
        <p:spPr/>
        <p:txBody>
          <a:bodyPr>
            <a:noAutofit/>
          </a:bodyPr>
          <a:lstStyle/>
          <a:p>
            <a:pPr marL="0" indent="0">
              <a:buNone/>
            </a:pPr>
            <a:r>
              <a:rPr lang="pt-BR" sz="2900" dirty="0"/>
              <a:t>Provavelmente não! O que nos incomoda é o fato de que </a:t>
            </a:r>
            <a:r>
              <a:rPr lang="pt-BR" sz="2900" dirty="0" smtClean="0"/>
              <a:t>se o que fizéssemos algo sobre a imagem de alguém isto faria com que a pessoa sofresse os efeitos no </a:t>
            </a:r>
            <a:r>
              <a:rPr lang="pt-BR" sz="2900" dirty="0"/>
              <a:t>mundo </a:t>
            </a:r>
            <a:r>
              <a:rPr lang="pt-BR" sz="2900" dirty="0" smtClean="0"/>
              <a:t>natural. </a:t>
            </a:r>
            <a:r>
              <a:rPr lang="pt-BR" sz="2900" dirty="0"/>
              <a:t>Só para reforçar, quando namorados brigam, é comum rasgarem suas fotos como modo de provocar algum desconforto ao outro ou simplesmente desforrar o despeito ou raiva que </a:t>
            </a:r>
            <a:r>
              <a:rPr lang="pt-BR" sz="2900" dirty="0" smtClean="0"/>
              <a:t>sente: pura magia!</a:t>
            </a:r>
            <a:endParaRPr lang="pt-BR" sz="2900" dirty="0"/>
          </a:p>
        </p:txBody>
      </p:sp>
    </p:spTree>
    <p:extLst>
      <p:ext uri="{BB962C8B-B14F-4D97-AF65-F5344CB8AC3E}">
        <p14:creationId xmlns:p14="http://schemas.microsoft.com/office/powerpoint/2010/main" val="1448292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sz="half" idx="2"/>
          </p:nvPr>
        </p:nvSpPr>
        <p:spPr/>
        <p:txBody>
          <a:bodyPr>
            <a:normAutofit fontScale="92500"/>
          </a:bodyPr>
          <a:lstStyle/>
          <a:p>
            <a:pPr marL="0" indent="0" defTabSz="914400">
              <a:lnSpc>
                <a:spcPct val="100000"/>
              </a:lnSpc>
              <a:spcBef>
                <a:spcPts val="0"/>
              </a:spcBef>
              <a:buNone/>
              <a:defRPr/>
            </a:pPr>
            <a:r>
              <a:rPr lang="pt-BR" sz="3000" dirty="0"/>
              <a:t>Portanto, todas as manifestações capazes de serem abordadas como “fontes”, ou seja, testemunhos de ocorrências humanas em quaisquer períodos, podem se tornar objetos de estudo quer seja da história propriamente dita ou de suas auxiliares como a arqueologia, sociologia, antropologia e demais “</a:t>
            </a:r>
            <a:r>
              <a:rPr lang="pt-BR" sz="3000" dirty="0" err="1"/>
              <a:t>logias</a:t>
            </a:r>
            <a:r>
              <a:rPr lang="pt-BR" sz="3000" dirty="0"/>
              <a:t>” com as quais ela dialoga e convive.</a:t>
            </a:r>
          </a:p>
          <a:p>
            <a:pPr marL="0" marR="0" lvl="0" indent="0" defTabSz="914400" eaLnBrk="1" fontAlgn="auto" latinLnBrk="0" hangingPunct="1">
              <a:lnSpc>
                <a:spcPct val="100000"/>
              </a:lnSpc>
              <a:spcBef>
                <a:spcPts val="0"/>
              </a:spcBef>
              <a:spcAft>
                <a:spcPts val="0"/>
              </a:spcAft>
              <a:buClrTx/>
              <a:buSzTx/>
              <a:buFontTx/>
              <a:buNone/>
              <a:tabLst/>
              <a:defRPr/>
            </a:pPr>
            <a:endParaRPr lang="pt-BR" sz="3000" dirty="0"/>
          </a:p>
        </p:txBody>
      </p:sp>
      <p:sp>
        <p:nvSpPr>
          <p:cNvPr id="8" name="CaixaDeTexto 7"/>
          <p:cNvSpPr txBox="1"/>
          <p:nvPr/>
        </p:nvSpPr>
        <p:spPr>
          <a:xfrm>
            <a:off x="323851" y="7100499"/>
            <a:ext cx="1349280" cy="276999"/>
          </a:xfrm>
          <a:prstGeom prst="rect">
            <a:avLst/>
          </a:prstGeom>
          <a:noFill/>
        </p:spPr>
        <p:txBody>
          <a:bodyPr wrap="none" rtlCol="0">
            <a:spAutoFit/>
          </a:bodyPr>
          <a:lstStyle/>
          <a:p>
            <a:r>
              <a:rPr lang="en-US" sz="1200" dirty="0">
                <a:solidFill>
                  <a:schemeClr val="bg1"/>
                </a:solidFill>
              </a:rPr>
              <a:t>HISTÓRIA DA ARTE</a:t>
            </a:r>
            <a:endParaRPr lang="pt-BR" sz="1200" dirty="0"/>
          </a:p>
        </p:txBody>
      </p:sp>
      <p:sp>
        <p:nvSpPr>
          <p:cNvPr id="9" name="Espaço Reservado para Conteúdo 5"/>
          <p:cNvSpPr>
            <a:spLocks noGrp="1"/>
          </p:cNvSpPr>
          <p:nvPr>
            <p:ph sz="half"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2800" dirty="0">
                <a:solidFill>
                  <a:schemeClr val="bg1"/>
                </a:solidFill>
              </a:rPr>
              <a:t>Ao abordarmos o ser humano por meio das teorias que o explicam devemos fazer algumas considera</a:t>
            </a:r>
            <a:r>
              <a:rPr lang="en-US" sz="2800" dirty="0" err="1">
                <a:solidFill>
                  <a:schemeClr val="bg1"/>
                </a:solidFill>
              </a:rPr>
              <a:t>ções</a:t>
            </a:r>
            <a:r>
              <a:rPr lang="en-US" sz="2800" dirty="0">
                <a:solidFill>
                  <a:schemeClr val="bg1"/>
                </a:solidFill>
              </a:rPr>
              <a:t> à </a:t>
            </a:r>
            <a:r>
              <a:rPr lang="en-US" sz="2800" dirty="0" err="1">
                <a:solidFill>
                  <a:schemeClr val="bg1"/>
                </a:solidFill>
              </a:rPr>
              <a:t>respeito</a:t>
            </a:r>
            <a:r>
              <a:rPr lang="en-US" sz="2800" dirty="0">
                <a:solidFill>
                  <a:schemeClr val="bg1"/>
                </a:solidFill>
              </a:rPr>
              <a:t> </a:t>
            </a:r>
            <a:r>
              <a:rPr lang="en-US" sz="2800" dirty="0" err="1">
                <a:solidFill>
                  <a:schemeClr val="bg1"/>
                </a:solidFill>
              </a:rPr>
              <a:t>delas</a:t>
            </a:r>
            <a:r>
              <a:rPr lang="en-US" sz="2800" dirty="0">
                <a:solidFill>
                  <a:schemeClr val="bg1"/>
                </a:solidFill>
              </a:rPr>
              <a:t>,</a:t>
            </a:r>
            <a:r>
              <a:rPr lang="en-US" sz="2800" dirty="0"/>
              <a:t> </a:t>
            </a:r>
            <a:r>
              <a:rPr lang="en-US" sz="2800" dirty="0" err="1">
                <a:solidFill>
                  <a:schemeClr val="bg1"/>
                </a:solidFill>
              </a:rPr>
              <a:t>neste</a:t>
            </a:r>
            <a:r>
              <a:rPr lang="en-US" sz="2800" dirty="0">
                <a:solidFill>
                  <a:schemeClr val="bg1"/>
                </a:solidFill>
              </a:rPr>
              <a:t> </a:t>
            </a:r>
            <a:r>
              <a:rPr lang="en-US" sz="2800" dirty="0" err="1">
                <a:solidFill>
                  <a:schemeClr val="bg1"/>
                </a:solidFill>
              </a:rPr>
              <a:t>caso</a:t>
            </a:r>
            <a:r>
              <a:rPr lang="en-US" sz="2800" dirty="0">
                <a:solidFill>
                  <a:schemeClr val="bg1"/>
                </a:solidFill>
              </a:rPr>
              <a:t> </a:t>
            </a:r>
            <a:r>
              <a:rPr lang="en-US" sz="2800" dirty="0" err="1">
                <a:solidFill>
                  <a:schemeClr val="bg1"/>
                </a:solidFill>
              </a:rPr>
              <a:t>em</a:t>
            </a:r>
            <a:r>
              <a:rPr lang="en-US" sz="2800" dirty="0">
                <a:solidFill>
                  <a:schemeClr val="bg1"/>
                </a:solidFill>
              </a:rPr>
              <a:t> especial, a </a:t>
            </a:r>
            <a:r>
              <a:rPr lang="en-US" sz="2800" dirty="0" err="1">
                <a:solidFill>
                  <a:schemeClr val="bg1"/>
                </a:solidFill>
              </a:rPr>
              <a:t>História</a:t>
            </a:r>
            <a:r>
              <a:rPr lang="pt-BR" sz="2800" dirty="0"/>
              <a:t>, uma das teorias que recorre à memória do passado.</a:t>
            </a:r>
            <a:endParaRPr lang="pt-BR" sz="280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pt-BR" sz="2800" dirty="0"/>
              <a:t>Do grego, esta palavra se refere à pesquisa, à investigação que explora o conhecimento sobre a humanidade no tempo e no espaço.</a:t>
            </a:r>
            <a:endParaRPr lang="pt-BR" sz="2800" dirty="0">
              <a:solidFill>
                <a:schemeClr val="bg1"/>
              </a:solidFill>
            </a:endParaRPr>
          </a:p>
        </p:txBody>
      </p:sp>
    </p:spTree>
    <p:extLst>
      <p:ext uri="{BB962C8B-B14F-4D97-AF65-F5344CB8AC3E}">
        <p14:creationId xmlns:p14="http://schemas.microsoft.com/office/powerpoint/2010/main" val="2627842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fontScale="92500" lnSpcReduction="20000"/>
          </a:bodyPr>
          <a:lstStyle/>
          <a:p>
            <a:pPr marL="0" indent="0">
              <a:buNone/>
            </a:pPr>
            <a:r>
              <a:rPr lang="pt-BR" dirty="0"/>
              <a:t>Então não somos tão indiferentes assim em relação às imagens. Embora não queiramos admitir o poder que elas exercem sobre nós ou que impomos a elas.</a:t>
            </a:r>
          </a:p>
          <a:p>
            <a:pPr marL="0" indent="0">
              <a:buNone/>
            </a:pPr>
            <a:r>
              <a:rPr lang="pt-BR" dirty="0"/>
              <a:t>É comum o usos de imagens em publicidade e, normalmente, aquelas que valorizam os produtos que querem nos convencer a adquirir. </a:t>
            </a:r>
          </a:p>
          <a:p>
            <a:pPr marL="0" indent="0">
              <a:buNone/>
            </a:pPr>
            <a:r>
              <a:rPr lang="pt-BR" dirty="0"/>
              <a:t>Usar a imagem para estimular o desejo, criar ou suprir necessidades é um recurso tão antigo quanto a própria Arte.</a:t>
            </a:r>
          </a:p>
        </p:txBody>
      </p:sp>
      <p:sp>
        <p:nvSpPr>
          <p:cNvPr id="4" name="Espaço Reservado para Conteúdo 3"/>
          <p:cNvSpPr>
            <a:spLocks noGrp="1"/>
          </p:cNvSpPr>
          <p:nvPr>
            <p:ph sz="half" idx="2"/>
          </p:nvPr>
        </p:nvSpPr>
        <p:spPr/>
        <p:txBody>
          <a:bodyPr>
            <a:noAutofit/>
          </a:bodyPr>
          <a:lstStyle/>
          <a:p>
            <a:pPr marL="0" indent="0">
              <a:buNone/>
            </a:pPr>
            <a:r>
              <a:rPr lang="pt-BR" sz="2900" dirty="0"/>
              <a:t>Voltando a ideia de que as manifestações primevas, não estavam relacionadas a nenhuma outra motivação que não as de sobrevivência, pode-se dizer que aquele período foi o mais espontâneo e sincero, um dos momentos da história no qual o ser humano estava menos exposto ás pressões sociais. O próprio conceito de sociedade já é por si só impreciso para aquele tempo. </a:t>
            </a:r>
          </a:p>
        </p:txBody>
      </p:sp>
    </p:spTree>
    <p:extLst>
      <p:ext uri="{BB962C8B-B14F-4D97-AF65-F5344CB8AC3E}">
        <p14:creationId xmlns:p14="http://schemas.microsoft.com/office/powerpoint/2010/main" val="3732800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a:bodyPr>
          <a:lstStyle/>
          <a:p>
            <a:pPr marL="0" indent="0">
              <a:buNone/>
            </a:pPr>
            <a:r>
              <a:rPr lang="pt-BR" sz="2800" dirty="0"/>
              <a:t>O que queremos dizer é que as pressões exercidas sobre ele não demandavam de nenhum tipo de poder humano ou </a:t>
            </a:r>
            <a:r>
              <a:rPr lang="pt-BR" sz="2800" dirty="0" smtClean="0"/>
              <a:t>pelo simples </a:t>
            </a:r>
            <a:r>
              <a:rPr lang="pt-BR" sz="2800" dirty="0"/>
              <a:t>prazer de </a:t>
            </a:r>
            <a:r>
              <a:rPr lang="pt-BR" sz="2800" dirty="0" smtClean="0"/>
              <a:t>criar, as imagens </a:t>
            </a:r>
            <a:r>
              <a:rPr lang="pt-BR" sz="2800" dirty="0"/>
              <a:t>eram decorrentes de suas necessidades básicas.</a:t>
            </a:r>
          </a:p>
          <a:p>
            <a:pPr marL="0" indent="0">
              <a:buNone/>
            </a:pPr>
            <a:r>
              <a:rPr lang="pt-BR" sz="2800" dirty="0"/>
              <a:t>Entretanto, no período das grandes civilizações, desde a Antiguidade, o poder das nações também era representado pela Arte e, portanto, dependia </a:t>
            </a:r>
            <a:r>
              <a:rPr lang="pt-BR" sz="2800" dirty="0" smtClean="0"/>
              <a:t>desta especialidade. </a:t>
            </a:r>
            <a:endParaRPr lang="pt-BR" sz="2800" dirty="0"/>
          </a:p>
        </p:txBody>
      </p:sp>
      <p:sp>
        <p:nvSpPr>
          <p:cNvPr id="4" name="Espaço Reservado para Conteúdo 3"/>
          <p:cNvSpPr>
            <a:spLocks noGrp="1"/>
          </p:cNvSpPr>
          <p:nvPr>
            <p:ph sz="half" idx="2"/>
          </p:nvPr>
        </p:nvSpPr>
        <p:spPr>
          <a:xfrm>
            <a:off x="5355771" y="384110"/>
            <a:ext cx="4988379" cy="6407015"/>
          </a:xfrm>
        </p:spPr>
        <p:txBody>
          <a:bodyPr>
            <a:noAutofit/>
          </a:bodyPr>
          <a:lstStyle/>
          <a:p>
            <a:pPr marL="0" indent="0">
              <a:buNone/>
            </a:pPr>
            <a:r>
              <a:rPr lang="pt-BR" sz="2800" dirty="0"/>
              <a:t>Neste sentido </a:t>
            </a:r>
            <a:r>
              <a:rPr lang="pt-BR" sz="2800" dirty="0" smtClean="0"/>
              <a:t>os indivíduos </a:t>
            </a:r>
            <a:r>
              <a:rPr lang="pt-BR" sz="2800" dirty="0"/>
              <a:t>que tinham </a:t>
            </a:r>
            <a:r>
              <a:rPr lang="pt-BR" sz="2800" dirty="0" smtClean="0"/>
              <a:t>habilidades </a:t>
            </a:r>
            <a:r>
              <a:rPr lang="pt-BR" sz="2800" dirty="0"/>
              <a:t>manuais para </a:t>
            </a:r>
            <a:r>
              <a:rPr lang="pt-BR" sz="2800" dirty="0" smtClean="0"/>
              <a:t>criar imagens </a:t>
            </a:r>
            <a:r>
              <a:rPr lang="pt-BR" sz="2800" dirty="0"/>
              <a:t>eram convocados para exercê-lo em prol do poder ali </a:t>
            </a:r>
            <a:r>
              <a:rPr lang="pt-BR" sz="2800" dirty="0" smtClean="0"/>
              <a:t>instituído. Em geral, tais imagens, enaltecem, valorizam o poder </a:t>
            </a:r>
            <a:r>
              <a:rPr lang="pt-BR" sz="2800" dirty="0"/>
              <a:t>relatando ou </a:t>
            </a:r>
            <a:r>
              <a:rPr lang="pt-BR" sz="2800" dirty="0" smtClean="0"/>
              <a:t>reforçando as ações dos mandatários. </a:t>
            </a:r>
            <a:r>
              <a:rPr lang="pt-BR" sz="2800" dirty="0"/>
              <a:t>Os dominadores ou governantes usavam as estratégias discursivas da Arte para sua propaganda e </a:t>
            </a:r>
            <a:r>
              <a:rPr lang="pt-BR" sz="2800" dirty="0" smtClean="0"/>
              <a:t>manutenção.</a:t>
            </a:r>
            <a:endParaRPr lang="pt-BR" sz="2800" dirty="0"/>
          </a:p>
        </p:txBody>
      </p:sp>
    </p:spTree>
    <p:extLst>
      <p:ext uri="{BB962C8B-B14F-4D97-AF65-F5344CB8AC3E}">
        <p14:creationId xmlns:p14="http://schemas.microsoft.com/office/powerpoint/2010/main" val="3837918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lstStyle/>
          <a:p>
            <a:pPr marL="0" indent="0">
              <a:buNone/>
            </a:pPr>
            <a:r>
              <a:rPr lang="pt-BR" dirty="0"/>
              <a:t>Então a Arte, </a:t>
            </a:r>
            <a:r>
              <a:rPr lang="pt-BR" dirty="0" smtClean="0"/>
              <a:t>sai </a:t>
            </a:r>
            <a:r>
              <a:rPr lang="pt-BR" dirty="0"/>
              <a:t>das paredes das </a:t>
            </a:r>
            <a:r>
              <a:rPr lang="pt-BR" dirty="0" smtClean="0"/>
              <a:t>cavernas e passa a habitar </a:t>
            </a:r>
            <a:r>
              <a:rPr lang="pt-BR" dirty="0"/>
              <a:t>os palácios, templos e </a:t>
            </a:r>
            <a:r>
              <a:rPr lang="pt-BR" dirty="0" smtClean="0"/>
              <a:t>túmulos contribuindo para a difusão do poder dos impérios, reinos e poderosos.</a:t>
            </a:r>
          </a:p>
          <a:p>
            <a:pPr marL="0" indent="0">
              <a:buNone/>
            </a:pPr>
            <a:r>
              <a:rPr lang="pt-BR" dirty="0" smtClean="0"/>
              <a:t>Da Magia Simpática à propaganda política...</a:t>
            </a:r>
            <a:endParaRPr lang="pt-BR" dirty="0"/>
          </a:p>
        </p:txBody>
      </p:sp>
      <p:sp>
        <p:nvSpPr>
          <p:cNvPr id="4" name="Espaço Reservado para Conteúdo 3"/>
          <p:cNvSpPr>
            <a:spLocks noGrp="1"/>
          </p:cNvSpPr>
          <p:nvPr>
            <p:ph sz="half" idx="2"/>
          </p:nvPr>
        </p:nvSpPr>
        <p:spPr/>
        <p:txBody>
          <a:bodyPr/>
          <a:lstStyle/>
          <a:p>
            <a:pPr marL="0" indent="0">
              <a:buNone/>
            </a:pPr>
            <a:endParaRPr lang="pt-BR" dirty="0"/>
          </a:p>
        </p:txBody>
      </p:sp>
    </p:spTree>
    <p:extLst>
      <p:ext uri="{BB962C8B-B14F-4D97-AF65-F5344CB8AC3E}">
        <p14:creationId xmlns:p14="http://schemas.microsoft.com/office/powerpoint/2010/main" val="190174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2800" dirty="0"/>
              <a:t>Contudo, a </a:t>
            </a:r>
            <a:r>
              <a:rPr lang="pt-BR" sz="2800" dirty="0" err="1"/>
              <a:t>Hist</a:t>
            </a:r>
            <a:r>
              <a:rPr lang="en-US" sz="2800" dirty="0" err="1"/>
              <a:t>ória</a:t>
            </a:r>
            <a:r>
              <a:rPr lang="en-US" sz="2800" dirty="0"/>
              <a:t> </a:t>
            </a:r>
            <a:r>
              <a:rPr lang="en-US" sz="2800" dirty="0" err="1"/>
              <a:t>não</a:t>
            </a:r>
            <a:r>
              <a:rPr lang="en-US" sz="2800" dirty="0"/>
              <a:t> </a:t>
            </a:r>
            <a:r>
              <a:rPr lang="en-US" sz="2800" dirty="0" err="1"/>
              <a:t>é</a:t>
            </a:r>
            <a:r>
              <a:rPr lang="en-US" sz="2800" dirty="0"/>
              <a:t> o </a:t>
            </a:r>
            <a:r>
              <a:rPr lang="en-US" sz="2800" dirty="0" err="1"/>
              <a:t>recenseamento</a:t>
            </a:r>
            <a:r>
              <a:rPr lang="en-US" sz="2800" dirty="0"/>
              <a:t> </a:t>
            </a:r>
            <a:r>
              <a:rPr lang="en-US" sz="2800" dirty="0" err="1"/>
              <a:t>ou</a:t>
            </a:r>
            <a:r>
              <a:rPr lang="en-US" sz="2800" dirty="0"/>
              <a:t> </a:t>
            </a:r>
            <a:r>
              <a:rPr lang="en-US" sz="2800" dirty="0" err="1"/>
              <a:t>ajuntamento</a:t>
            </a:r>
            <a:r>
              <a:rPr lang="en-US" sz="2800" dirty="0"/>
              <a:t> de </a:t>
            </a:r>
            <a:r>
              <a:rPr lang="en-US" sz="2800" dirty="0" err="1"/>
              <a:t>ocorrências</a:t>
            </a:r>
            <a:r>
              <a:rPr lang="en-US" sz="2800" dirty="0"/>
              <a:t> no tempo e no </a:t>
            </a:r>
            <a:r>
              <a:rPr lang="en-US" sz="2800" dirty="0" err="1"/>
              <a:t>espaço</a:t>
            </a:r>
            <a:r>
              <a:rPr lang="en-US" sz="2800" dirty="0"/>
              <a:t>, mas </a:t>
            </a:r>
            <a:r>
              <a:rPr lang="en-US" sz="2800" dirty="0" err="1"/>
              <a:t>sim</a:t>
            </a:r>
            <a:r>
              <a:rPr lang="en-US" sz="2800" dirty="0"/>
              <a:t> a </a:t>
            </a:r>
            <a:r>
              <a:rPr lang="en-US" sz="2800" dirty="0" err="1"/>
              <a:t>tentativa</a:t>
            </a:r>
            <a:r>
              <a:rPr lang="en-US" sz="2800" dirty="0"/>
              <a:t> de </a:t>
            </a:r>
            <a:r>
              <a:rPr lang="en-US" sz="2800" dirty="0" err="1"/>
              <a:t>conhecer</a:t>
            </a:r>
            <a:r>
              <a:rPr lang="en-US" sz="2800" dirty="0"/>
              <a:t> </a:t>
            </a:r>
            <a:r>
              <a:rPr lang="en-US" sz="2800" dirty="0" err="1"/>
              <a:t>seus</a:t>
            </a:r>
            <a:r>
              <a:rPr lang="en-US" sz="2800" dirty="0"/>
              <a:t> </a:t>
            </a:r>
            <a:r>
              <a:rPr lang="en-US" sz="2800" dirty="0" err="1"/>
              <a:t>sentidos</a:t>
            </a:r>
            <a:r>
              <a:rPr lang="en-US" sz="2800" dirty="0"/>
              <a:t>, </a:t>
            </a:r>
            <a:r>
              <a:rPr lang="en-US" sz="2800" dirty="0" err="1"/>
              <a:t>significados</a:t>
            </a:r>
            <a:r>
              <a:rPr lang="en-US" sz="2800" dirty="0"/>
              <a:t>. Uma </a:t>
            </a:r>
            <a:r>
              <a:rPr lang="en-US" sz="2800" dirty="0" err="1"/>
              <a:t>manifestação</a:t>
            </a:r>
            <a:r>
              <a:rPr lang="en-US" sz="2800" dirty="0"/>
              <a:t> </a:t>
            </a:r>
            <a:r>
              <a:rPr lang="en-US" sz="2800" dirty="0" err="1"/>
              <a:t>artística</a:t>
            </a:r>
            <a:r>
              <a:rPr lang="en-US" sz="2800" dirty="0"/>
              <a:t> </a:t>
            </a:r>
            <a:r>
              <a:rPr lang="en-US" sz="2800" dirty="0" err="1"/>
              <a:t>não</a:t>
            </a:r>
            <a:r>
              <a:rPr lang="en-US" sz="2800" dirty="0"/>
              <a:t> </a:t>
            </a:r>
            <a:r>
              <a:rPr lang="en-US" sz="2800" dirty="0" err="1"/>
              <a:t>é</a:t>
            </a:r>
            <a:r>
              <a:rPr lang="en-US" sz="2800" dirty="0"/>
              <a:t> </a:t>
            </a:r>
            <a:r>
              <a:rPr lang="en-US" sz="2800" dirty="0" err="1"/>
              <a:t>menos</a:t>
            </a:r>
            <a:r>
              <a:rPr lang="en-US" sz="2800" dirty="0"/>
              <a:t> </a:t>
            </a:r>
            <a:r>
              <a:rPr lang="en-US" sz="2800" dirty="0" err="1"/>
              <a:t>importante</a:t>
            </a:r>
            <a:r>
              <a:rPr lang="en-US" sz="2800" dirty="0"/>
              <a:t> do </a:t>
            </a:r>
            <a:r>
              <a:rPr lang="en-US" sz="2800" dirty="0" err="1"/>
              <a:t>que</a:t>
            </a:r>
            <a:r>
              <a:rPr lang="en-US" sz="2800" dirty="0"/>
              <a:t> </a:t>
            </a:r>
            <a:r>
              <a:rPr lang="en-US" sz="2800" dirty="0" err="1"/>
              <a:t>outras</a:t>
            </a:r>
            <a:r>
              <a:rPr lang="en-US" sz="2800" dirty="0"/>
              <a:t> </a:t>
            </a:r>
            <a:r>
              <a:rPr lang="en-US" sz="2800" dirty="0" err="1"/>
              <a:t>como</a:t>
            </a:r>
            <a:r>
              <a:rPr lang="en-US" sz="2800" dirty="0"/>
              <a:t> as </a:t>
            </a:r>
            <a:r>
              <a:rPr lang="en-US" sz="2800" dirty="0" err="1"/>
              <a:t>científicas</a:t>
            </a:r>
            <a:r>
              <a:rPr lang="en-US" sz="2800" dirty="0"/>
              <a:t> </a:t>
            </a:r>
            <a:r>
              <a:rPr lang="en-US" sz="2800" dirty="0" err="1"/>
              <a:t>ou</a:t>
            </a:r>
            <a:r>
              <a:rPr lang="en-US" sz="2800" dirty="0"/>
              <a:t> </a:t>
            </a:r>
            <a:r>
              <a:rPr lang="en-US" sz="2800" dirty="0" err="1"/>
              <a:t>filosóficas</a:t>
            </a:r>
            <a:r>
              <a:rPr lang="en-US" sz="2800" dirty="0"/>
              <a:t>, </a:t>
            </a:r>
            <a:r>
              <a:rPr lang="en-US" sz="2800" dirty="0" err="1"/>
              <a:t>todas</a:t>
            </a:r>
            <a:r>
              <a:rPr lang="en-US" sz="2800" dirty="0"/>
              <a:t> </a:t>
            </a:r>
            <a:r>
              <a:rPr lang="en-US" sz="2800" dirty="0" err="1"/>
              <a:t>contribuem</a:t>
            </a:r>
            <a:r>
              <a:rPr lang="en-US" sz="2800" dirty="0"/>
              <a:t> para </a:t>
            </a:r>
            <a:r>
              <a:rPr lang="en-US" sz="2800" dirty="0" err="1"/>
              <a:t>que</a:t>
            </a:r>
            <a:r>
              <a:rPr lang="en-US" sz="2800" dirty="0"/>
              <a:t> </a:t>
            </a:r>
            <a:r>
              <a:rPr lang="en-US" sz="2800" dirty="0" err="1"/>
              <a:t>aumente</a:t>
            </a:r>
            <a:r>
              <a:rPr lang="en-US" sz="2800" dirty="0"/>
              <a:t> </a:t>
            </a:r>
            <a:r>
              <a:rPr lang="en-US" sz="2800" dirty="0" err="1"/>
              <a:t>nossa</a:t>
            </a:r>
            <a:r>
              <a:rPr lang="en-US" sz="2800" dirty="0"/>
              <a:t> </a:t>
            </a:r>
            <a:r>
              <a:rPr lang="en-US" sz="2800" dirty="0" err="1"/>
              <a:t>capacidade</a:t>
            </a:r>
            <a:r>
              <a:rPr lang="en-US" sz="2800" dirty="0"/>
              <a:t> de </a:t>
            </a:r>
            <a:r>
              <a:rPr lang="en-US" sz="2800" dirty="0" err="1"/>
              <a:t>conhecimento</a:t>
            </a:r>
            <a:r>
              <a:rPr lang="en-US" sz="2800" dirty="0"/>
              <a:t> </a:t>
            </a:r>
            <a:r>
              <a:rPr lang="en-US" sz="2800" dirty="0" err="1"/>
              <a:t>sobre</a:t>
            </a:r>
            <a:r>
              <a:rPr lang="en-US" sz="2800" dirty="0"/>
              <a:t> o </a:t>
            </a:r>
            <a:r>
              <a:rPr lang="en-US" sz="2800" dirty="0" err="1"/>
              <a:t>ser</a:t>
            </a:r>
            <a:r>
              <a:rPr lang="en-US" sz="2800" dirty="0"/>
              <a:t> </a:t>
            </a:r>
            <a:r>
              <a:rPr lang="en-US" sz="2800" dirty="0" err="1"/>
              <a:t>humano</a:t>
            </a:r>
            <a:r>
              <a:rPr lang="en-US" sz="2800" dirty="0"/>
              <a:t> e o </a:t>
            </a:r>
            <a:r>
              <a:rPr lang="en-US" sz="2800" dirty="0" err="1"/>
              <a:t>mundo</a:t>
            </a:r>
            <a:r>
              <a:rPr lang="en-US" sz="2800" dirty="0"/>
              <a:t> </a:t>
            </a:r>
            <a:r>
              <a:rPr lang="en-US" sz="2800" dirty="0" err="1"/>
              <a:t>que</a:t>
            </a:r>
            <a:r>
              <a:rPr lang="en-US" sz="2800" dirty="0"/>
              <a:t> o </a:t>
            </a:r>
            <a:r>
              <a:rPr lang="en-US" sz="2800" dirty="0" err="1"/>
              <a:t>cerca</a:t>
            </a:r>
            <a:r>
              <a:rPr lang="en-US" sz="2800" dirty="0"/>
              <a:t>. </a:t>
            </a:r>
            <a:endParaRPr lang="pt-BR" sz="2800" dirty="0"/>
          </a:p>
        </p:txBody>
      </p:sp>
      <p:sp>
        <p:nvSpPr>
          <p:cNvPr id="4" name="Espaço Reservado para Conteúdo 3"/>
          <p:cNvSpPr>
            <a:spLocks noGrp="1"/>
          </p:cNvSpPr>
          <p:nvPr>
            <p:ph sz="half" idx="2"/>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3000" dirty="0"/>
              <a:t>Tudo aquilo que se diferencia da Natureza </a:t>
            </a:r>
            <a:r>
              <a:rPr lang="en-US" sz="3000" dirty="0" err="1"/>
              <a:t>é</a:t>
            </a:r>
            <a:r>
              <a:rPr lang="en-US" sz="3000" dirty="0"/>
              <a:t> </a:t>
            </a:r>
            <a:r>
              <a:rPr lang="en-US" sz="3000" dirty="0" err="1"/>
              <a:t>Cultura</a:t>
            </a:r>
            <a:r>
              <a:rPr lang="en-US" sz="3000" dirty="0"/>
              <a:t>, logo, </a:t>
            </a:r>
            <a:r>
              <a:rPr lang="en-US" sz="3000" dirty="0" err="1"/>
              <a:t>todas</a:t>
            </a:r>
            <a:r>
              <a:rPr lang="en-US" sz="3000" dirty="0"/>
              <a:t> as </a:t>
            </a:r>
            <a:r>
              <a:rPr lang="en-US" sz="3000" dirty="0" err="1"/>
              <a:t>apropriações</a:t>
            </a:r>
            <a:r>
              <a:rPr lang="en-US" sz="3000" dirty="0"/>
              <a:t>, </a:t>
            </a:r>
            <a:r>
              <a:rPr lang="en-US" sz="3000" dirty="0" err="1"/>
              <a:t>transformações</a:t>
            </a:r>
            <a:r>
              <a:rPr lang="en-US" sz="3000" dirty="0"/>
              <a:t>, </a:t>
            </a:r>
            <a:r>
              <a:rPr lang="en-US" sz="3000" dirty="0" err="1"/>
              <a:t>modificações</a:t>
            </a:r>
            <a:r>
              <a:rPr lang="en-US" sz="3000" dirty="0"/>
              <a:t> </a:t>
            </a:r>
            <a:r>
              <a:rPr lang="en-US" sz="3000" dirty="0" err="1"/>
              <a:t>ou</a:t>
            </a:r>
            <a:r>
              <a:rPr lang="en-US" sz="3000" dirty="0"/>
              <a:t> </a:t>
            </a:r>
            <a:r>
              <a:rPr lang="en-US" sz="3000" dirty="0" err="1"/>
              <a:t>construções</a:t>
            </a:r>
            <a:r>
              <a:rPr lang="en-US" sz="3000" dirty="0"/>
              <a:t>, </a:t>
            </a:r>
            <a:r>
              <a:rPr lang="en-US" sz="3000" dirty="0" err="1"/>
              <a:t>sejam</a:t>
            </a:r>
            <a:r>
              <a:rPr lang="en-US" sz="3000" dirty="0"/>
              <a:t> </a:t>
            </a:r>
            <a:r>
              <a:rPr lang="en-US" sz="3000" dirty="0" err="1"/>
              <a:t>intelectuais</a:t>
            </a:r>
            <a:r>
              <a:rPr lang="en-US" sz="3000" dirty="0"/>
              <a:t> </a:t>
            </a:r>
            <a:r>
              <a:rPr lang="en-US" sz="3000" dirty="0" err="1"/>
              <a:t>ou</a:t>
            </a:r>
            <a:r>
              <a:rPr lang="en-US" sz="3000" dirty="0"/>
              <a:t> </a:t>
            </a:r>
            <a:r>
              <a:rPr lang="en-US" sz="3000" dirty="0" err="1"/>
              <a:t>materiais</a:t>
            </a:r>
            <a:r>
              <a:rPr lang="en-US" sz="3000" dirty="0"/>
              <a:t> </a:t>
            </a:r>
            <a:r>
              <a:rPr lang="en-US" sz="3000" dirty="0" err="1"/>
              <a:t>que</a:t>
            </a:r>
            <a:r>
              <a:rPr lang="en-US" sz="3000" dirty="0"/>
              <a:t> </a:t>
            </a:r>
            <a:r>
              <a:rPr lang="en-US" sz="3000" dirty="0" err="1"/>
              <a:t>realizamos</a:t>
            </a:r>
            <a:r>
              <a:rPr lang="en-US" sz="3000" dirty="0"/>
              <a:t> </a:t>
            </a:r>
            <a:r>
              <a:rPr lang="en-US" sz="3000" dirty="0" err="1"/>
              <a:t>ou</a:t>
            </a:r>
            <a:r>
              <a:rPr lang="en-US" sz="3000" dirty="0"/>
              <a:t> </a:t>
            </a:r>
            <a:r>
              <a:rPr lang="en-US" sz="3000" dirty="0" err="1"/>
              <a:t>produzimos</a:t>
            </a:r>
            <a:r>
              <a:rPr lang="en-US" sz="3000" dirty="0"/>
              <a:t>, </a:t>
            </a:r>
            <a:r>
              <a:rPr lang="en-US" sz="3000" dirty="0" err="1"/>
              <a:t>diz</a:t>
            </a:r>
            <a:r>
              <a:rPr lang="en-US" sz="3000" dirty="0"/>
              <a:t> </a:t>
            </a:r>
            <a:r>
              <a:rPr lang="en-US" sz="3000" dirty="0" err="1"/>
              <a:t>respeito</a:t>
            </a:r>
            <a:r>
              <a:rPr lang="en-US" sz="3000" dirty="0"/>
              <a:t> </a:t>
            </a:r>
            <a:r>
              <a:rPr lang="en-US" sz="3000" dirty="0" err="1"/>
              <a:t>ao</a:t>
            </a:r>
            <a:r>
              <a:rPr lang="en-US" sz="3000" dirty="0"/>
              <a:t> </a:t>
            </a:r>
            <a:r>
              <a:rPr lang="en-US" sz="3000" dirty="0" err="1"/>
              <a:t>conhecimento</a:t>
            </a:r>
            <a:r>
              <a:rPr lang="en-US" sz="3000" dirty="0"/>
              <a:t> </a:t>
            </a:r>
            <a:r>
              <a:rPr lang="en-US" sz="3000" dirty="0" err="1"/>
              <a:t>como</a:t>
            </a:r>
            <a:r>
              <a:rPr lang="en-US" sz="3000" dirty="0"/>
              <a:t> um </a:t>
            </a:r>
            <a:r>
              <a:rPr lang="en-US" sz="3000" dirty="0" err="1"/>
              <a:t>todo</a:t>
            </a:r>
            <a:r>
              <a:rPr lang="en-US" sz="3000" dirty="0"/>
              <a:t>. </a:t>
            </a:r>
            <a:r>
              <a:rPr lang="en-US" sz="3000" dirty="0" err="1"/>
              <a:t>Tudo</a:t>
            </a:r>
            <a:r>
              <a:rPr lang="en-US" sz="3000" dirty="0"/>
              <a:t> </a:t>
            </a:r>
            <a:r>
              <a:rPr lang="en-US" sz="3000" dirty="0" err="1"/>
              <a:t>é</a:t>
            </a:r>
            <a:r>
              <a:rPr lang="en-US" sz="3000" dirty="0"/>
              <a:t> </a:t>
            </a:r>
            <a:r>
              <a:rPr lang="en-US" sz="3000" i="1" dirty="0" err="1"/>
              <a:t>significante</a:t>
            </a:r>
            <a:r>
              <a:rPr lang="en-US" sz="3000" dirty="0"/>
              <a:t> e </a:t>
            </a:r>
            <a:r>
              <a:rPr lang="en-US" sz="3000" dirty="0" err="1"/>
              <a:t>produz</a:t>
            </a:r>
            <a:r>
              <a:rPr lang="en-US" sz="3000" dirty="0"/>
              <a:t> </a:t>
            </a:r>
            <a:r>
              <a:rPr lang="en-US" sz="3000" i="1" dirty="0" err="1"/>
              <a:t>significado</a:t>
            </a:r>
            <a:r>
              <a:rPr lang="en-US" sz="3000" dirty="0"/>
              <a:t>.</a:t>
            </a:r>
            <a:endParaRPr lang="pt-BR" sz="3000" dirty="0"/>
          </a:p>
        </p:txBody>
      </p:sp>
    </p:spTree>
    <p:extLst>
      <p:ext uri="{BB962C8B-B14F-4D97-AF65-F5344CB8AC3E}">
        <p14:creationId xmlns:p14="http://schemas.microsoft.com/office/powerpoint/2010/main" val="1896861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Resultado de imagem para cave art prehistoric arche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2" y="384109"/>
            <a:ext cx="10020298" cy="601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436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sz="half" idx="2"/>
          </p:nvPr>
        </p:nvSpPr>
        <p:spPr/>
        <p:txBody>
          <a:bodyPr>
            <a:noAutofit/>
          </a:bodyPr>
          <a:lstStyle/>
          <a:p>
            <a:pPr marL="0" indent="0" defTabSz="914400">
              <a:lnSpc>
                <a:spcPct val="100000"/>
              </a:lnSpc>
              <a:spcBef>
                <a:spcPts val="0"/>
              </a:spcBef>
              <a:buNone/>
              <a:defRPr/>
            </a:pPr>
            <a:r>
              <a:rPr lang="pt-BR" sz="2600" dirty="0"/>
              <a:t>Tais manifestações visuais incluem, além das grafias, incisões, desenhos, pinturas, esculturas também os monumentos, constituídos pelas ordenações construtivas desde as paredes das cavernas passando pelos aparatos megalíticos, os túmulos, catacumbas, templos, palácios, castelos, residências e demais ocorrências que se serviram  suportes ou meios para interações visuais que ocorreram ao longo do tempo. </a:t>
            </a:r>
          </a:p>
        </p:txBody>
      </p:sp>
      <p:sp>
        <p:nvSpPr>
          <p:cNvPr id="8" name="CaixaDeTexto 7"/>
          <p:cNvSpPr txBox="1"/>
          <p:nvPr/>
        </p:nvSpPr>
        <p:spPr>
          <a:xfrm>
            <a:off x="323851" y="7100499"/>
            <a:ext cx="1349280" cy="276999"/>
          </a:xfrm>
          <a:prstGeom prst="rect">
            <a:avLst/>
          </a:prstGeom>
          <a:noFill/>
        </p:spPr>
        <p:txBody>
          <a:bodyPr wrap="none" rtlCol="0">
            <a:spAutoFit/>
          </a:bodyPr>
          <a:lstStyle/>
          <a:p>
            <a:r>
              <a:rPr lang="en-US" sz="1200" dirty="0">
                <a:solidFill>
                  <a:schemeClr val="bg1"/>
                </a:solidFill>
              </a:rPr>
              <a:t>HISTÓRIA DA ARTE</a:t>
            </a:r>
            <a:endParaRPr lang="pt-BR" sz="1200" dirty="0"/>
          </a:p>
        </p:txBody>
      </p:sp>
      <p:sp>
        <p:nvSpPr>
          <p:cNvPr id="9" name="Espaço Reservado para Conteúdo 5"/>
          <p:cNvSpPr>
            <a:spLocks noGrp="1"/>
          </p:cNvSpPr>
          <p:nvPr>
            <p:ph sz="half" idx="1"/>
          </p:nvPr>
        </p:nvSpPr>
        <p:spPr>
          <a:xfrm>
            <a:off x="323850" y="384110"/>
            <a:ext cx="4757815" cy="6442007"/>
          </a:xfrm>
        </p:spPr>
        <p:txBody>
          <a:bodyPr>
            <a:noAutofit/>
          </a:bodyPr>
          <a:lstStyle/>
          <a:p>
            <a:pPr marL="0" indent="0" defTabSz="914400">
              <a:lnSpc>
                <a:spcPct val="100000"/>
              </a:lnSpc>
              <a:spcBef>
                <a:spcPts val="0"/>
              </a:spcBef>
              <a:buNone/>
              <a:defRPr/>
            </a:pPr>
            <a:r>
              <a:rPr lang="pt-BR" sz="2900" dirty="0"/>
              <a:t>Neste sentido a abordagem da História da Arte recorta, do universo de condutas e comportamentos humanos, aqueles que se referem às manifestações de caráter estético que ocorreram ao longo do tempo nas diversas regiões do globo. </a:t>
            </a:r>
            <a:br>
              <a:rPr lang="pt-BR" sz="2900" dirty="0"/>
            </a:br>
            <a:r>
              <a:rPr lang="pt-BR" sz="2900" dirty="0"/>
              <a:t>Em nosso caso, as manifestações de caráter estético e visuais chamadas de Estilos ou Escolas.</a:t>
            </a:r>
          </a:p>
        </p:txBody>
      </p:sp>
    </p:spTree>
    <p:extLst>
      <p:ext uri="{BB962C8B-B14F-4D97-AF65-F5344CB8AC3E}">
        <p14:creationId xmlns:p14="http://schemas.microsoft.com/office/powerpoint/2010/main" val="186138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sz="half" idx="2"/>
          </p:nvPr>
        </p:nvSpPr>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3000" dirty="0">
                <a:solidFill>
                  <a:schemeClr val="bg1"/>
                </a:solidFill>
              </a:rPr>
              <a:t>A historiografia de caráter linear e temporal “Positivista” introduzida no século XIX proposta por Augusto Comte, é que orientou boa parte dos estudos científicos a partir dali e é o que usamos como referência para organizar nosso percurso de leitura com foco na História da Arte. Assim temos incialmente dois momentos: um </a:t>
            </a:r>
            <a:r>
              <a:rPr lang="pt-BR" sz="3000" dirty="0" err="1">
                <a:solidFill>
                  <a:schemeClr val="bg1"/>
                </a:solidFill>
              </a:rPr>
              <a:t>primevo</a:t>
            </a:r>
            <a:r>
              <a:rPr lang="pt-BR" sz="3000" dirty="0">
                <a:solidFill>
                  <a:schemeClr val="bg1"/>
                </a:solidFill>
              </a:rPr>
              <a:t>, ou seja, Pré-histórico e outro posterior: Histórico.</a:t>
            </a:r>
          </a:p>
          <a:p>
            <a:pPr marL="0" marR="0" lvl="0" indent="0" defTabSz="914400" eaLnBrk="1" fontAlgn="auto" latinLnBrk="0" hangingPunct="1">
              <a:lnSpc>
                <a:spcPct val="100000"/>
              </a:lnSpc>
              <a:spcBef>
                <a:spcPts val="0"/>
              </a:spcBef>
              <a:spcAft>
                <a:spcPts val="0"/>
              </a:spcAft>
              <a:buClrTx/>
              <a:buSzTx/>
              <a:buFontTx/>
              <a:buNone/>
              <a:tabLst/>
              <a:defRPr/>
            </a:pPr>
            <a:endParaRPr lang="pt-BR" sz="3000" dirty="0">
              <a:solidFill>
                <a:schemeClr val="bg1"/>
              </a:solidFill>
            </a:endParaRPr>
          </a:p>
        </p:txBody>
      </p:sp>
      <p:sp>
        <p:nvSpPr>
          <p:cNvPr id="8" name="CaixaDeTexto 7"/>
          <p:cNvSpPr txBox="1"/>
          <p:nvPr/>
        </p:nvSpPr>
        <p:spPr>
          <a:xfrm>
            <a:off x="323851" y="7100499"/>
            <a:ext cx="1349280" cy="276999"/>
          </a:xfrm>
          <a:prstGeom prst="rect">
            <a:avLst/>
          </a:prstGeom>
          <a:noFill/>
        </p:spPr>
        <p:txBody>
          <a:bodyPr wrap="none" rtlCol="0">
            <a:spAutoFit/>
          </a:bodyPr>
          <a:lstStyle/>
          <a:p>
            <a:r>
              <a:rPr lang="en-US" sz="1200" dirty="0">
                <a:solidFill>
                  <a:schemeClr val="bg1"/>
                </a:solidFill>
              </a:rPr>
              <a:t>HISTÓRIA DA ARTE</a:t>
            </a:r>
            <a:endParaRPr lang="pt-BR" sz="1200" dirty="0"/>
          </a:p>
        </p:txBody>
      </p:sp>
      <p:sp>
        <p:nvSpPr>
          <p:cNvPr id="9" name="Espaço Reservado para Conteúdo 5"/>
          <p:cNvSpPr>
            <a:spLocks noGrp="1"/>
          </p:cNvSpPr>
          <p:nvPr>
            <p:ph sz="half"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2500" dirty="0">
                <a:solidFill>
                  <a:schemeClr val="bg1"/>
                </a:solidFill>
              </a:rPr>
              <a:t>Outra questão relevante é o hábito de marcar um percurso para trabalharmos em torno da história. Neste caso o percurso recorrente é o temporal, ou cronológico. Os estudiosos delimitam marcos, ou seja, acontecimentos relevantes da humanidade num dado local ou período e o tomam como pontos de encontro de teorias, conceitos, leituras e interpretações para a sua compreensão. Assim definem o que comumente chamamos de Linha do Tempo. </a:t>
            </a:r>
          </a:p>
        </p:txBody>
      </p:sp>
    </p:spTree>
    <p:extLst>
      <p:ext uri="{BB962C8B-B14F-4D97-AF65-F5344CB8AC3E}">
        <p14:creationId xmlns:p14="http://schemas.microsoft.com/office/powerpoint/2010/main" val="4173237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sz="half" idx="2"/>
          </p:nvPr>
        </p:nvSpPr>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3000" dirty="0">
                <a:solidFill>
                  <a:schemeClr val="bg1"/>
                </a:solidFill>
              </a:rPr>
              <a:t>O interesse pelos vestígios materiais de antigas civilizações foi reforçado e expandido a partir dos séculos XV e XVI, no chamado Renascimento Italiano período no qual muitas coleções de objetos do passado passaram a ser valorizadas. Entretanto o grande marco da pesquisa sobre o passado veio da iniciativa de Napoleão Bonaparte, quando de sua atuação no Egito, a partir de 1789.</a:t>
            </a:r>
          </a:p>
        </p:txBody>
      </p:sp>
      <p:sp>
        <p:nvSpPr>
          <p:cNvPr id="8" name="CaixaDeTexto 7"/>
          <p:cNvSpPr txBox="1"/>
          <p:nvPr/>
        </p:nvSpPr>
        <p:spPr>
          <a:xfrm>
            <a:off x="323851" y="7100499"/>
            <a:ext cx="1349280" cy="276999"/>
          </a:xfrm>
          <a:prstGeom prst="rect">
            <a:avLst/>
          </a:prstGeom>
          <a:noFill/>
        </p:spPr>
        <p:txBody>
          <a:bodyPr wrap="none" rtlCol="0">
            <a:spAutoFit/>
          </a:bodyPr>
          <a:lstStyle/>
          <a:p>
            <a:r>
              <a:rPr lang="en-US" sz="1200" dirty="0">
                <a:solidFill>
                  <a:schemeClr val="bg1"/>
                </a:solidFill>
              </a:rPr>
              <a:t>HISTÓRIA DA ARTE</a:t>
            </a:r>
            <a:endParaRPr lang="pt-BR" sz="1200" dirty="0"/>
          </a:p>
        </p:txBody>
      </p:sp>
      <p:sp>
        <p:nvSpPr>
          <p:cNvPr id="9" name="Espaço Reservado para Conteúdo 5"/>
          <p:cNvSpPr>
            <a:spLocks noGrp="1"/>
          </p:cNvSpPr>
          <p:nvPr>
            <p:ph sz="half" idx="1"/>
          </p:nvPr>
        </p:nvSpPr>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3000" dirty="0">
                <a:solidFill>
                  <a:schemeClr val="bg1"/>
                </a:solidFill>
              </a:rPr>
              <a:t>Durante muito tempo o hábito de considerar as primeiras manifestações humanas como anteriores à História, chamado de período Pré-histórico, se justificou por considerar que o marco inicial da História seria o surgimento da Escrita que, por sua vez, garantiria a existência de documentos que relatavam as ocorrências humanas e que seriam as </a:t>
            </a:r>
            <a:r>
              <a:rPr lang="pt-BR" sz="3000" i="1" dirty="0">
                <a:solidFill>
                  <a:schemeClr val="bg1"/>
                </a:solidFill>
              </a:rPr>
              <a:t>fontes primárias</a:t>
            </a:r>
            <a:r>
              <a:rPr lang="pt-BR" sz="3000" dirty="0">
                <a:solidFill>
                  <a:schemeClr val="bg1"/>
                </a:solidFill>
              </a:rPr>
              <a:t> para os estudos historiográficos.</a:t>
            </a:r>
          </a:p>
        </p:txBody>
      </p:sp>
    </p:spTree>
    <p:extLst>
      <p:ext uri="{BB962C8B-B14F-4D97-AF65-F5344CB8AC3E}">
        <p14:creationId xmlns:p14="http://schemas.microsoft.com/office/powerpoint/2010/main" val="3194335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sz="half" idx="2"/>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2800" dirty="0">
                <a:solidFill>
                  <a:schemeClr val="bg1"/>
                </a:solidFill>
              </a:rPr>
              <a:t>Portanto, a descoberta de documentos escritos inaugura a primeira fase da História propriamente dita, considerada então com História Antiga, ou Antiguidade e se torna então o segundo estágio dos conhecimentos sobre a cronologia humana, sendo a Pré-história o primeiro.</a:t>
            </a:r>
          </a:p>
          <a:p>
            <a:pPr marL="0" marR="0" lvl="0" indent="0" defTabSz="914400" eaLnBrk="1" fontAlgn="auto" latinLnBrk="0" hangingPunct="1">
              <a:lnSpc>
                <a:spcPct val="100000"/>
              </a:lnSpc>
              <a:spcBef>
                <a:spcPts val="0"/>
              </a:spcBef>
              <a:spcAft>
                <a:spcPts val="0"/>
              </a:spcAft>
              <a:buClrTx/>
              <a:buSzTx/>
              <a:buFontTx/>
              <a:buNone/>
              <a:tabLst/>
              <a:defRPr/>
            </a:pPr>
            <a:r>
              <a:rPr lang="pt-BR" sz="2800" dirty="0"/>
              <a:t>A terceira fase passa a ser o período que sucede o Antigo e antecede o Moderno, depois o Contemporâneo.</a:t>
            </a:r>
            <a:endParaRPr lang="pt-BR" sz="2800" dirty="0">
              <a:solidFill>
                <a:schemeClr val="bg1"/>
              </a:solidFill>
            </a:endParaRPr>
          </a:p>
        </p:txBody>
      </p:sp>
      <p:sp>
        <p:nvSpPr>
          <p:cNvPr id="8" name="CaixaDeTexto 7"/>
          <p:cNvSpPr txBox="1"/>
          <p:nvPr/>
        </p:nvSpPr>
        <p:spPr>
          <a:xfrm>
            <a:off x="323851" y="7100499"/>
            <a:ext cx="1349280" cy="276999"/>
          </a:xfrm>
          <a:prstGeom prst="rect">
            <a:avLst/>
          </a:prstGeom>
          <a:noFill/>
        </p:spPr>
        <p:txBody>
          <a:bodyPr wrap="none" rtlCol="0">
            <a:spAutoFit/>
          </a:bodyPr>
          <a:lstStyle/>
          <a:p>
            <a:r>
              <a:rPr lang="en-US" sz="1200" dirty="0">
                <a:solidFill>
                  <a:schemeClr val="bg1"/>
                </a:solidFill>
              </a:rPr>
              <a:t>HISTÓRIA DA ARTE</a:t>
            </a:r>
            <a:endParaRPr lang="pt-BR" sz="1200" dirty="0"/>
          </a:p>
        </p:txBody>
      </p:sp>
      <p:sp>
        <p:nvSpPr>
          <p:cNvPr id="9" name="Espaço Reservado para Conteúdo 5"/>
          <p:cNvSpPr>
            <a:spLocks noGrp="1"/>
          </p:cNvSpPr>
          <p:nvPr>
            <p:ph sz="half"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pt-BR" sz="3000" dirty="0">
                <a:solidFill>
                  <a:schemeClr val="bg1"/>
                </a:solidFill>
              </a:rPr>
              <a:t>Os pesquisadores franceses, em torno de 175 pessoas, publicaram em 1809 o livro ilustrado “Descrição do Egito”, no qual relatavam os conhecimentos obtidos por meio de suas pesquisas. Mas apenas em 1822 é que Jean-François Champollion consegue decifrar os hieróglifos egípcios contidos na Pedra de Roseta.  </a:t>
            </a:r>
          </a:p>
        </p:txBody>
      </p:sp>
    </p:spTree>
    <p:extLst>
      <p:ext uri="{BB962C8B-B14F-4D97-AF65-F5344CB8AC3E}">
        <p14:creationId xmlns:p14="http://schemas.microsoft.com/office/powerpoint/2010/main" val="1985303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6513</TotalTime>
  <Words>2883</Words>
  <Application>Microsoft Office PowerPoint</Application>
  <PresentationFormat>Personalizar</PresentationFormat>
  <Paragraphs>145</Paragraphs>
  <Slides>32</Slides>
  <Notes>6</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t:lpstr>
      <vt:lpstr>.</vt:lpstr>
      <vt:lpstr>.</vt:lpstr>
      <vt:lpst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User</cp:lastModifiedBy>
  <cp:revision>318</cp:revision>
  <dcterms:created xsi:type="dcterms:W3CDTF">2016-09-22T23:57:01Z</dcterms:created>
  <dcterms:modified xsi:type="dcterms:W3CDTF">2018-03-31T22:45:53Z</dcterms:modified>
</cp:coreProperties>
</file>